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 id="278"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300" r:id="rId43"/>
    <p:sldId id="301" r:id="rId44"/>
    <p:sldId id="303"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4474"/>
    <a:srgbClr val="F5E8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autoAdjust="0"/>
    <p:restoredTop sz="91734"/>
  </p:normalViewPr>
  <p:slideViewPr>
    <p:cSldViewPr snapToGrid="0" snapToObjects="1">
      <p:cViewPr varScale="1">
        <p:scale>
          <a:sx n="117" d="100"/>
          <a:sy n="117" d="100"/>
        </p:scale>
        <p:origin x="92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pt-BR"/>
              <a:t>Clique para editar o título Mestre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B44669EA-B3DD-A94E-B8B5-A699F0A81A93}" type="datetimeFigureOut">
              <a:rPr lang="pt-BR" smtClean="0"/>
              <a:t>03/03/2021</a:t>
            </a:fld>
            <a:endParaRPr lang="pt-BR"/>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pt-B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D033198-5AA4-9E46-A26E-F5B13D7901DA}" type="slidenum">
              <a:rPr lang="pt-BR" smtClean="0"/>
              <a:t>‹nº›</a:t>
            </a:fld>
            <a:endParaRPr lang="pt-BR"/>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320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B44669EA-B3DD-A94E-B8B5-A699F0A81A93}" type="datetimeFigureOut">
              <a:rPr lang="pt-BR" smtClean="0"/>
              <a:t>03/03/2021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DD033198-5AA4-9E46-A26E-F5B13D7901DA}" type="slidenum">
              <a:rPr lang="pt-BR" smtClean="0"/>
              <a:t>‹nº›</a:t>
            </a:fld>
            <a:endParaRPr lang="pt-BR"/>
          </a:p>
        </p:txBody>
      </p:sp>
    </p:spTree>
    <p:extLst>
      <p:ext uri="{BB962C8B-B14F-4D97-AF65-F5344CB8AC3E}">
        <p14:creationId xmlns:p14="http://schemas.microsoft.com/office/powerpoint/2010/main" val="2739568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B44669EA-B3DD-A94E-B8B5-A699F0A81A93}" type="datetimeFigureOut">
              <a:rPr lang="pt-BR" smtClean="0"/>
              <a:t>03/03/2021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DD033198-5AA4-9E46-A26E-F5B13D7901DA}" type="slidenum">
              <a:rPr lang="pt-BR" smtClean="0"/>
              <a:t>‹nº›</a:t>
            </a:fld>
            <a:endParaRPr lang="pt-BR"/>
          </a:p>
        </p:txBody>
      </p:sp>
    </p:spTree>
    <p:extLst>
      <p:ext uri="{BB962C8B-B14F-4D97-AF65-F5344CB8AC3E}">
        <p14:creationId xmlns:p14="http://schemas.microsoft.com/office/powerpoint/2010/main" val="3554430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B44669EA-B3DD-A94E-B8B5-A699F0A81A93}" type="datetimeFigureOut">
              <a:rPr lang="pt-BR" smtClean="0"/>
              <a:t>03/03/2021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DD033198-5AA4-9E46-A26E-F5B13D7901DA}" type="slidenum">
              <a:rPr lang="pt-BR" smtClean="0"/>
              <a:t>‹nº›</a:t>
            </a:fld>
            <a:endParaRPr lang="pt-BR"/>
          </a:p>
        </p:txBody>
      </p:sp>
    </p:spTree>
    <p:extLst>
      <p:ext uri="{BB962C8B-B14F-4D97-AF65-F5344CB8AC3E}">
        <p14:creationId xmlns:p14="http://schemas.microsoft.com/office/powerpoint/2010/main" val="955350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pt-BR"/>
              <a:t>Clique para editar o título Mestre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B44669EA-B3DD-A94E-B8B5-A699F0A81A93}" type="datetimeFigureOut">
              <a:rPr lang="pt-BR" smtClean="0"/>
              <a:t>03/03/2021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DD033198-5AA4-9E46-A26E-F5B13D7901DA}" type="slidenum">
              <a:rPr lang="pt-BR" smtClean="0"/>
              <a:t>‹nº›</a:t>
            </a:fld>
            <a:endParaRPr lang="pt-BR"/>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325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B44669EA-B3DD-A94E-B8B5-A699F0A81A93}" type="datetimeFigureOut">
              <a:rPr lang="pt-BR" smtClean="0"/>
              <a:t>03/03/2021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DD033198-5AA4-9E46-A26E-F5B13D7901DA}" type="slidenum">
              <a:rPr lang="pt-BR" smtClean="0"/>
              <a:t>‹nº›</a:t>
            </a:fld>
            <a:endParaRPr lang="pt-BR"/>
          </a:p>
        </p:txBody>
      </p:sp>
    </p:spTree>
    <p:extLst>
      <p:ext uri="{BB962C8B-B14F-4D97-AF65-F5344CB8AC3E}">
        <p14:creationId xmlns:p14="http://schemas.microsoft.com/office/powerpoint/2010/main" val="1200459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t-BR"/>
              <a:t>Clique para editar o título Mestre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B44669EA-B3DD-A94E-B8B5-A699F0A81A93}" type="datetimeFigureOut">
              <a:rPr lang="pt-BR" smtClean="0"/>
              <a:t>03/03/2021</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DD033198-5AA4-9E46-A26E-F5B13D7901DA}" type="slidenum">
              <a:rPr lang="pt-BR" smtClean="0"/>
              <a:t>‹nº›</a:t>
            </a:fld>
            <a:endParaRPr lang="pt-BR"/>
          </a:p>
        </p:txBody>
      </p:sp>
    </p:spTree>
    <p:extLst>
      <p:ext uri="{BB962C8B-B14F-4D97-AF65-F5344CB8AC3E}">
        <p14:creationId xmlns:p14="http://schemas.microsoft.com/office/powerpoint/2010/main" val="1236694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B44669EA-B3DD-A94E-B8B5-A699F0A81A93}" type="datetimeFigureOut">
              <a:rPr lang="pt-BR" smtClean="0"/>
              <a:t>03/03/2021</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DD033198-5AA4-9E46-A26E-F5B13D7901DA}" type="slidenum">
              <a:rPr lang="pt-BR" smtClean="0"/>
              <a:t>‹nº›</a:t>
            </a:fld>
            <a:endParaRPr lang="pt-BR"/>
          </a:p>
        </p:txBody>
      </p:sp>
    </p:spTree>
    <p:extLst>
      <p:ext uri="{BB962C8B-B14F-4D97-AF65-F5344CB8AC3E}">
        <p14:creationId xmlns:p14="http://schemas.microsoft.com/office/powerpoint/2010/main" val="4048875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4669EA-B3DD-A94E-B8B5-A699F0A81A93}" type="datetimeFigureOut">
              <a:rPr lang="pt-BR" smtClean="0"/>
              <a:t>03/03/2021</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DD033198-5AA4-9E46-A26E-F5B13D7901DA}" type="slidenum">
              <a:rPr lang="pt-BR" smtClean="0"/>
              <a:t>‹nº›</a:t>
            </a:fld>
            <a:endParaRPr lang="pt-BR"/>
          </a:p>
        </p:txBody>
      </p:sp>
    </p:spTree>
    <p:extLst>
      <p:ext uri="{BB962C8B-B14F-4D97-AF65-F5344CB8AC3E}">
        <p14:creationId xmlns:p14="http://schemas.microsoft.com/office/powerpoint/2010/main" val="689774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pt-BR"/>
              <a:t>Clique para editar o título Mestre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5" name="Date Placeholder 4"/>
          <p:cNvSpPr>
            <a:spLocks noGrp="1"/>
          </p:cNvSpPr>
          <p:nvPr>
            <p:ph type="dt" sz="half" idx="10"/>
          </p:nvPr>
        </p:nvSpPr>
        <p:spPr/>
        <p:txBody>
          <a:bodyPr/>
          <a:lstStyle/>
          <a:p>
            <a:fld id="{B44669EA-B3DD-A94E-B8B5-A699F0A81A93}" type="datetimeFigureOut">
              <a:rPr lang="pt-BR" smtClean="0"/>
              <a:t>03/03/2021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DD033198-5AA4-9E46-A26E-F5B13D7901DA}" type="slidenum">
              <a:rPr lang="pt-BR" smtClean="0"/>
              <a:t>‹nº›</a:t>
            </a:fld>
            <a:endParaRPr lang="pt-BR"/>
          </a:p>
        </p:txBody>
      </p:sp>
    </p:spTree>
    <p:extLst>
      <p:ext uri="{BB962C8B-B14F-4D97-AF65-F5344CB8AC3E}">
        <p14:creationId xmlns:p14="http://schemas.microsoft.com/office/powerpoint/2010/main" val="1399084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5" name="Date Placeholder 4"/>
          <p:cNvSpPr>
            <a:spLocks noGrp="1"/>
          </p:cNvSpPr>
          <p:nvPr>
            <p:ph type="dt" sz="half" idx="10"/>
          </p:nvPr>
        </p:nvSpPr>
        <p:spPr/>
        <p:txBody>
          <a:bodyPr/>
          <a:lstStyle/>
          <a:p>
            <a:fld id="{B44669EA-B3DD-A94E-B8B5-A699F0A81A93}" type="datetimeFigureOut">
              <a:rPr lang="pt-BR" smtClean="0"/>
              <a:t>03/03/2021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DD033198-5AA4-9E46-A26E-F5B13D7901DA}" type="slidenum">
              <a:rPr lang="pt-BR" smtClean="0"/>
              <a:t>‹nº›</a:t>
            </a:fld>
            <a:endParaRPr lang="pt-BR"/>
          </a:p>
        </p:txBody>
      </p:sp>
    </p:spTree>
    <p:extLst>
      <p:ext uri="{BB962C8B-B14F-4D97-AF65-F5344CB8AC3E}">
        <p14:creationId xmlns:p14="http://schemas.microsoft.com/office/powerpoint/2010/main" val="2120709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B44669EA-B3DD-A94E-B8B5-A699F0A81A93}" type="datetimeFigureOut">
              <a:rPr lang="pt-BR" smtClean="0"/>
              <a:t>03/03/2021</a:t>
            </a:fld>
            <a:endParaRPr lang="pt-BR"/>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pt-B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DD033198-5AA4-9E46-A26E-F5B13D7901DA}" type="slidenum">
              <a:rPr lang="pt-BR" smtClean="0"/>
              <a:t>‹nº›</a:t>
            </a:fld>
            <a:endParaRPr lang="pt-BR"/>
          </a:p>
        </p:txBody>
      </p:sp>
    </p:spTree>
    <p:extLst>
      <p:ext uri="{BB962C8B-B14F-4D97-AF65-F5344CB8AC3E}">
        <p14:creationId xmlns:p14="http://schemas.microsoft.com/office/powerpoint/2010/main" val="122842287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5CE2834D-25D1-2348-BE81-B5B0384235A6}"/>
              </a:ext>
            </a:extLst>
          </p:cNvPr>
          <p:cNvSpPr>
            <a:spLocks noGrp="1"/>
          </p:cNvSpPr>
          <p:nvPr>
            <p:ph type="subTitle" idx="1"/>
          </p:nvPr>
        </p:nvSpPr>
        <p:spPr>
          <a:xfrm>
            <a:off x="7532705" y="768485"/>
            <a:ext cx="4087305" cy="2639990"/>
          </a:xfrm>
        </p:spPr>
        <p:txBody>
          <a:bodyPr anchor="t">
            <a:noAutofit/>
          </a:bodyPr>
          <a:lstStyle/>
          <a:p>
            <a:pPr algn="l">
              <a:lnSpc>
                <a:spcPct val="100000"/>
              </a:lnSpc>
            </a:pPr>
            <a:r>
              <a:rPr lang="pt-BR" sz="4800" dirty="0">
                <a:latin typeface="Century Schoolbook" panose="02040604050505020304" pitchFamily="18" charset="0"/>
              </a:rPr>
              <a:t>Liturgia e</a:t>
            </a:r>
          </a:p>
          <a:p>
            <a:pPr algn="l">
              <a:lnSpc>
                <a:spcPct val="100000"/>
              </a:lnSpc>
            </a:pPr>
            <a:r>
              <a:rPr lang="pt-BR" sz="4800" dirty="0">
                <a:latin typeface="Century Schoolbook" panose="02040604050505020304" pitchFamily="18" charset="0"/>
              </a:rPr>
              <a:t>Iniciação à </a:t>
            </a:r>
          </a:p>
          <a:p>
            <a:pPr algn="l">
              <a:lnSpc>
                <a:spcPct val="100000"/>
              </a:lnSpc>
            </a:pPr>
            <a:r>
              <a:rPr lang="pt-BR" sz="4800" dirty="0">
                <a:latin typeface="Century Schoolbook" panose="02040604050505020304" pitchFamily="18" charset="0"/>
              </a:rPr>
              <a:t>Vida Cristã</a:t>
            </a:r>
          </a:p>
        </p:txBody>
      </p:sp>
      <p:pic>
        <p:nvPicPr>
          <p:cNvPr id="5" name="Picture 1" descr="page1image224671968">
            <a:extLst>
              <a:ext uri="{FF2B5EF4-FFF2-40B4-BE49-F238E27FC236}">
                <a16:creationId xmlns:a16="http://schemas.microsoft.com/office/drawing/2014/main" id="{BF2F5F7D-640C-4FEF-8F0D-F168A04FE7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38" b="16228"/>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8" name="Subtítulo 2">
            <a:extLst>
              <a:ext uri="{FF2B5EF4-FFF2-40B4-BE49-F238E27FC236}">
                <a16:creationId xmlns:a16="http://schemas.microsoft.com/office/drawing/2014/main" id="{A99BAFAB-42CA-4296-80A4-389BF099A588}"/>
              </a:ext>
            </a:extLst>
          </p:cNvPr>
          <p:cNvSpPr txBox="1">
            <a:spLocks/>
          </p:cNvSpPr>
          <p:nvPr/>
        </p:nvSpPr>
        <p:spPr>
          <a:xfrm>
            <a:off x="6546715" y="5622587"/>
            <a:ext cx="5175115" cy="95821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pt-BR" dirty="0">
                <a:latin typeface="Century Schoolbook" panose="02040604050505020304" pitchFamily="18" charset="0"/>
              </a:rPr>
              <a:t>Padre Thiago da Silva Vargas</a:t>
            </a:r>
          </a:p>
        </p:txBody>
      </p:sp>
    </p:spTree>
    <p:extLst>
      <p:ext uri="{BB962C8B-B14F-4D97-AF65-F5344CB8AC3E}">
        <p14:creationId xmlns:p14="http://schemas.microsoft.com/office/powerpoint/2010/main" val="164942979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 calcmode="lin" valueType="num">
                                      <p:cBhvr additive="base">
                                        <p:cTn id="2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8D4C72-9B0F-974D-8217-6061288A3119}"/>
              </a:ext>
            </a:extLst>
          </p:cNvPr>
          <p:cNvSpPr>
            <a:spLocks noGrp="1"/>
          </p:cNvSpPr>
          <p:nvPr>
            <p:ph type="title"/>
          </p:nvPr>
        </p:nvSpPr>
        <p:spPr>
          <a:xfrm>
            <a:off x="1143001" y="1070335"/>
            <a:ext cx="5199926" cy="1443269"/>
          </a:xfrm>
        </p:spPr>
        <p:txBody>
          <a:bodyPr>
            <a:noAutofit/>
          </a:bodyPr>
          <a:lstStyle/>
          <a:p>
            <a:br>
              <a:rPr lang="pt-BR" sz="3600" i="1" dirty="0">
                <a:solidFill>
                  <a:schemeClr val="tx1"/>
                </a:solidFill>
              </a:rPr>
            </a:br>
            <a:r>
              <a:rPr lang="pt-BR" sz="3600" b="1" i="1" dirty="0">
                <a:solidFill>
                  <a:schemeClr val="tx1"/>
                </a:solidFill>
              </a:rPr>
              <a:t>a) No judaísmo </a:t>
            </a:r>
            <a:br>
              <a:rPr lang="pt-BR" sz="3600" dirty="0">
                <a:solidFill>
                  <a:schemeClr val="tx1"/>
                </a:solidFill>
              </a:rPr>
            </a:br>
            <a:endParaRPr lang="pt-BR" sz="3600" dirty="0">
              <a:solidFill>
                <a:schemeClr val="tx1"/>
              </a:solidFill>
            </a:endParaRPr>
          </a:p>
        </p:txBody>
      </p:sp>
      <p:sp>
        <p:nvSpPr>
          <p:cNvPr id="3" name="Espaço Reservado para Conteúdo 2">
            <a:extLst>
              <a:ext uri="{FF2B5EF4-FFF2-40B4-BE49-F238E27FC236}">
                <a16:creationId xmlns:a16="http://schemas.microsoft.com/office/drawing/2014/main" id="{A1A4723F-64BD-674F-AB57-BF24F04D4E14}"/>
              </a:ext>
            </a:extLst>
          </p:cNvPr>
          <p:cNvSpPr>
            <a:spLocks noGrp="1"/>
          </p:cNvSpPr>
          <p:nvPr>
            <p:ph idx="1"/>
          </p:nvPr>
        </p:nvSpPr>
        <p:spPr>
          <a:xfrm>
            <a:off x="622570" y="2546430"/>
            <a:ext cx="5604610" cy="3549570"/>
          </a:xfrm>
        </p:spPr>
        <p:txBody>
          <a:bodyPr>
            <a:normAutofit/>
          </a:bodyPr>
          <a:lstStyle/>
          <a:p>
            <a:pPr marL="0" indent="0">
              <a:buNone/>
            </a:pPr>
            <a:r>
              <a:rPr lang="pt-BR" sz="2800" b="1" dirty="0"/>
              <a:t>1. O estudo da Torá (Palavra) </a:t>
            </a:r>
          </a:p>
          <a:p>
            <a:r>
              <a:rPr lang="pt-BR" sz="2800" dirty="0"/>
              <a:t>A prioridade é dada à meditação da Torá, à sabedoria, porque é ela que nos ensinará que não há nada mais importante que o culto e como equilibrar a dimensão vertical (culto) e horizontal (os irmãos, a misericórdia). </a:t>
            </a:r>
          </a:p>
          <a:p>
            <a:pPr marL="0" indent="0">
              <a:buNone/>
            </a:pPr>
            <a:endParaRPr lang="pt-BR" sz="1800" dirty="0"/>
          </a:p>
        </p:txBody>
      </p:sp>
      <p:pic>
        <p:nvPicPr>
          <p:cNvPr id="4" name="Imagem 3" descr="Texto&#10;&#10;Descrição gerada automaticamente">
            <a:extLst>
              <a:ext uri="{FF2B5EF4-FFF2-40B4-BE49-F238E27FC236}">
                <a16:creationId xmlns:a16="http://schemas.microsoft.com/office/drawing/2014/main" id="{C84D0E5D-DF6E-0745-B435-F205001353AA}"/>
              </a:ext>
            </a:extLst>
          </p:cNvPr>
          <p:cNvPicPr>
            <a:picLocks noChangeAspect="1"/>
          </p:cNvPicPr>
          <p:nvPr/>
        </p:nvPicPr>
        <p:blipFill rotWithShape="1">
          <a:blip r:embed="rId2">
            <a:extLst/>
          </a:blip>
          <a:srcRect l="14767" r="10049" b="-1"/>
          <a:stretch/>
        </p:blipFill>
        <p:spPr>
          <a:xfrm>
            <a:off x="6636743" y="1238487"/>
            <a:ext cx="4741120" cy="4493060"/>
          </a:xfrm>
          <a:prstGeom prst="rect">
            <a:avLst/>
          </a:prstGeom>
        </p:spPr>
      </p:pic>
    </p:spTree>
    <p:extLst>
      <p:ext uri="{BB962C8B-B14F-4D97-AF65-F5344CB8AC3E}">
        <p14:creationId xmlns:p14="http://schemas.microsoft.com/office/powerpoint/2010/main" val="207610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8D4C72-9B0F-974D-8217-6061288A3119}"/>
              </a:ext>
            </a:extLst>
          </p:cNvPr>
          <p:cNvSpPr>
            <a:spLocks noGrp="1"/>
          </p:cNvSpPr>
          <p:nvPr>
            <p:ph type="title"/>
          </p:nvPr>
        </p:nvSpPr>
        <p:spPr>
          <a:xfrm>
            <a:off x="1143000" y="609600"/>
            <a:ext cx="6693061" cy="1356360"/>
          </a:xfrm>
        </p:spPr>
        <p:txBody>
          <a:bodyPr>
            <a:normAutofit/>
          </a:bodyPr>
          <a:lstStyle/>
          <a:p>
            <a:br>
              <a:rPr lang="pt-BR" sz="2800" i="1" dirty="0"/>
            </a:br>
            <a:r>
              <a:rPr lang="pt-BR" sz="3600" b="1" i="1" dirty="0">
                <a:solidFill>
                  <a:schemeClr val="tx1"/>
                </a:solidFill>
              </a:rPr>
              <a:t>a) No judaísmo </a:t>
            </a:r>
            <a:br>
              <a:rPr lang="pt-BR" sz="2800" dirty="0"/>
            </a:br>
            <a:endParaRPr lang="pt-BR" sz="2800" dirty="0"/>
          </a:p>
        </p:txBody>
      </p:sp>
      <p:sp>
        <p:nvSpPr>
          <p:cNvPr id="7" name="Espaço Reservado para Conteúdo 6">
            <a:extLst>
              <a:ext uri="{FF2B5EF4-FFF2-40B4-BE49-F238E27FC236}">
                <a16:creationId xmlns:a16="http://schemas.microsoft.com/office/drawing/2014/main" id="{F8AD7FB5-6919-5D40-96B3-1B4C634405AF}"/>
              </a:ext>
            </a:extLst>
          </p:cNvPr>
          <p:cNvSpPr>
            <a:spLocks noGrp="1"/>
          </p:cNvSpPr>
          <p:nvPr>
            <p:ph idx="1"/>
          </p:nvPr>
        </p:nvSpPr>
        <p:spPr>
          <a:xfrm>
            <a:off x="1143000" y="2057400"/>
            <a:ext cx="6693061" cy="4038600"/>
          </a:xfrm>
        </p:spPr>
        <p:txBody>
          <a:bodyPr>
            <a:normAutofit/>
          </a:bodyPr>
          <a:lstStyle/>
          <a:p>
            <a:pPr marL="0" indent="0">
              <a:buNone/>
            </a:pPr>
            <a:r>
              <a:rPr lang="pt-BR" sz="2800" b="1" dirty="0"/>
              <a:t>2. A </a:t>
            </a:r>
            <a:r>
              <a:rPr lang="pt-BR" sz="2800" b="1" dirty="0" err="1"/>
              <a:t>Avodah</a:t>
            </a:r>
            <a:r>
              <a:rPr lang="pt-BR" sz="2800" b="1" dirty="0"/>
              <a:t> (liturgia, oração).</a:t>
            </a:r>
            <a:r>
              <a:rPr lang="pt-BR" sz="2800" b="1" dirty="0">
                <a:effectLst/>
              </a:rPr>
              <a:t> </a:t>
            </a:r>
          </a:p>
          <a:p>
            <a:pPr marL="0" indent="0">
              <a:buNone/>
            </a:pPr>
            <a:endParaRPr lang="pt-BR" sz="2800" dirty="0"/>
          </a:p>
          <a:p>
            <a:pPr marL="0" indent="0">
              <a:buNone/>
            </a:pPr>
            <a:r>
              <a:rPr lang="pt-BR" sz="2800" dirty="0"/>
              <a:t>A coluna da liturgia/oração vem depois da coluna da sabedoria, do conhecimento, da compreensão da revelação divina e antes da ação (política). Não podemos passar da compreensão diretamente para a ação, sem o tempo intermediário do silêncio e da adoração, necessário entre uma e outra.</a:t>
            </a:r>
            <a:r>
              <a:rPr lang="pt-BR" sz="2800" dirty="0">
                <a:effectLst/>
              </a:rPr>
              <a:t> </a:t>
            </a:r>
            <a:endParaRPr lang="pt-BR" sz="2800" dirty="0"/>
          </a:p>
        </p:txBody>
      </p:sp>
      <p:pic>
        <p:nvPicPr>
          <p:cNvPr id="6" name="Imagem 5">
            <a:extLst>
              <a:ext uri="{FF2B5EF4-FFF2-40B4-BE49-F238E27FC236}">
                <a16:creationId xmlns:a16="http://schemas.microsoft.com/office/drawing/2014/main" id="{90B183A2-0706-4D90-AF20-0866CBED402C}"/>
              </a:ext>
            </a:extLst>
          </p:cNvPr>
          <p:cNvPicPr>
            <a:picLocks noChangeAspect="1"/>
          </p:cNvPicPr>
          <p:nvPr/>
        </p:nvPicPr>
        <p:blipFill rotWithShape="1">
          <a:blip r:embed="rId2">
            <a:extLst/>
          </a:blip>
          <a:srcRect l="33100" r="28589" b="-1"/>
          <a:stretch/>
        </p:blipFill>
        <p:spPr>
          <a:xfrm>
            <a:off x="8310622" y="243840"/>
            <a:ext cx="3646837" cy="6377939"/>
          </a:xfrm>
          <a:prstGeom prst="rect">
            <a:avLst/>
          </a:prstGeom>
        </p:spPr>
      </p:pic>
    </p:spTree>
    <p:extLst>
      <p:ext uri="{BB962C8B-B14F-4D97-AF65-F5344CB8AC3E}">
        <p14:creationId xmlns:p14="http://schemas.microsoft.com/office/powerpoint/2010/main" val="421810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Espaço Reservado para Conteúdo 6">
            <a:extLst>
              <a:ext uri="{FF2B5EF4-FFF2-40B4-BE49-F238E27FC236}">
                <a16:creationId xmlns:a16="http://schemas.microsoft.com/office/drawing/2014/main" id="{F8AD7FB5-6919-5D40-96B3-1B4C634405AF}"/>
              </a:ext>
            </a:extLst>
          </p:cNvPr>
          <p:cNvSpPr>
            <a:spLocks noGrp="1"/>
          </p:cNvSpPr>
          <p:nvPr>
            <p:ph idx="1"/>
          </p:nvPr>
        </p:nvSpPr>
        <p:spPr>
          <a:xfrm>
            <a:off x="557048" y="1765738"/>
            <a:ext cx="5670132" cy="4162622"/>
          </a:xfrm>
        </p:spPr>
        <p:txBody>
          <a:bodyPr>
            <a:noAutofit/>
          </a:bodyPr>
          <a:lstStyle/>
          <a:p>
            <a:pPr marL="0" indent="0">
              <a:buNone/>
            </a:pPr>
            <a:r>
              <a:rPr lang="pt-BR" sz="2600" b="1" dirty="0"/>
              <a:t>3.  E </a:t>
            </a:r>
            <a:r>
              <a:rPr lang="pt-BR" sz="2600" b="1" dirty="0" err="1"/>
              <a:t>hessed</a:t>
            </a:r>
            <a:r>
              <a:rPr lang="pt-BR" sz="2600" b="1" dirty="0"/>
              <a:t> (obras de misericórdia).</a:t>
            </a:r>
            <a:r>
              <a:rPr lang="pt-BR" sz="2600" b="1" dirty="0">
                <a:effectLst/>
              </a:rPr>
              <a:t> </a:t>
            </a:r>
          </a:p>
          <a:p>
            <a:pPr lvl="0"/>
            <a:r>
              <a:rPr lang="pt-BR" sz="2600" dirty="0"/>
              <a:t>A terceira coluna diz respeito à dimensão profética e ética: misericórdia, justiça, solidariedade; defesa do direito dos órfãos, dos estrangeiros e das viúvas (Cf. Jr 22,16; 1Rs 21...). O profeta faz ouvir a voz de Deus na história, nas relações interpessoais, denunciando a opressão e a violência. Para o profeta “cada pessoa deve receber segundo suas necessidades”. </a:t>
            </a:r>
          </a:p>
        </p:txBody>
      </p:sp>
      <p:pic>
        <p:nvPicPr>
          <p:cNvPr id="5" name="Imagem 4">
            <a:extLst>
              <a:ext uri="{FF2B5EF4-FFF2-40B4-BE49-F238E27FC236}">
                <a16:creationId xmlns:a16="http://schemas.microsoft.com/office/drawing/2014/main" id="{51E01B3D-1286-4247-B7C3-8FF757C35A7C}"/>
              </a:ext>
            </a:extLst>
          </p:cNvPr>
          <p:cNvPicPr>
            <a:picLocks noChangeAspect="1"/>
          </p:cNvPicPr>
          <p:nvPr/>
        </p:nvPicPr>
        <p:blipFill rotWithShape="1">
          <a:blip r:embed="rId2"/>
          <a:srcRect l="15830" r="5555" b="-3"/>
          <a:stretch/>
        </p:blipFill>
        <p:spPr>
          <a:xfrm>
            <a:off x="6636743" y="1238487"/>
            <a:ext cx="4741120" cy="4493060"/>
          </a:xfrm>
          <a:prstGeom prst="rect">
            <a:avLst/>
          </a:prstGeom>
        </p:spPr>
      </p:pic>
      <p:sp>
        <p:nvSpPr>
          <p:cNvPr id="8" name="Título 1">
            <a:extLst>
              <a:ext uri="{FF2B5EF4-FFF2-40B4-BE49-F238E27FC236}">
                <a16:creationId xmlns:a16="http://schemas.microsoft.com/office/drawing/2014/main" id="{8BEFE614-E17B-4982-89CA-200A4B429F28}"/>
              </a:ext>
            </a:extLst>
          </p:cNvPr>
          <p:cNvSpPr txBox="1">
            <a:spLocks/>
          </p:cNvSpPr>
          <p:nvPr/>
        </p:nvSpPr>
        <p:spPr>
          <a:xfrm>
            <a:off x="1143000" y="609600"/>
            <a:ext cx="6693061"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br>
              <a:rPr lang="pt-BR" sz="2800" i="1" dirty="0">
                <a:solidFill>
                  <a:schemeClr val="tx1"/>
                </a:solidFill>
              </a:rPr>
            </a:br>
            <a:r>
              <a:rPr lang="pt-BR" sz="3600" b="1" i="1" dirty="0">
                <a:solidFill>
                  <a:schemeClr val="tx1"/>
                </a:solidFill>
              </a:rPr>
              <a:t>a) No judaísmo </a:t>
            </a:r>
            <a:br>
              <a:rPr lang="pt-BR" sz="2800" dirty="0">
                <a:solidFill>
                  <a:schemeClr val="tx1"/>
                </a:solidFill>
              </a:rPr>
            </a:br>
            <a:endParaRPr lang="pt-BR" sz="2800" dirty="0">
              <a:solidFill>
                <a:schemeClr val="tx1"/>
              </a:solidFill>
            </a:endParaRPr>
          </a:p>
        </p:txBody>
      </p:sp>
    </p:spTree>
    <p:extLst>
      <p:ext uri="{BB962C8B-B14F-4D97-AF65-F5344CB8AC3E}">
        <p14:creationId xmlns:p14="http://schemas.microsoft.com/office/powerpoint/2010/main" val="404153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8D4C72-9B0F-974D-8217-6061288A3119}"/>
              </a:ext>
            </a:extLst>
          </p:cNvPr>
          <p:cNvSpPr>
            <a:spLocks noGrp="1"/>
          </p:cNvSpPr>
          <p:nvPr>
            <p:ph type="title"/>
          </p:nvPr>
        </p:nvSpPr>
        <p:spPr/>
        <p:txBody>
          <a:bodyPr>
            <a:normAutofit fontScale="90000"/>
          </a:bodyPr>
          <a:lstStyle/>
          <a:p>
            <a:br>
              <a:rPr lang="pt-BR" i="1" dirty="0"/>
            </a:br>
            <a:br>
              <a:rPr lang="pt-BR" i="1" dirty="0">
                <a:solidFill>
                  <a:srgbClr val="FF0000"/>
                </a:solidFill>
              </a:rPr>
            </a:br>
            <a:r>
              <a:rPr lang="pt-BR" b="1" i="1" dirty="0" err="1">
                <a:solidFill>
                  <a:schemeClr val="tx1"/>
                </a:solidFill>
              </a:rPr>
              <a:t>b</a:t>
            </a:r>
            <a:r>
              <a:rPr lang="pt-BR" b="1" i="1" dirty="0">
                <a:solidFill>
                  <a:schemeClr val="tx1"/>
                </a:solidFill>
              </a:rPr>
              <a:t>) No cristianismo: </a:t>
            </a:r>
            <a:br>
              <a:rPr lang="pt-BR" dirty="0">
                <a:solidFill>
                  <a:srgbClr val="FF0000"/>
                </a:solidFill>
              </a:rPr>
            </a:br>
            <a:br>
              <a:rPr lang="pt-BR" dirty="0"/>
            </a:br>
            <a:endParaRPr lang="pt-BR" dirty="0"/>
          </a:p>
        </p:txBody>
      </p:sp>
      <p:sp>
        <p:nvSpPr>
          <p:cNvPr id="7" name="Espaço Reservado para Conteúdo 6">
            <a:extLst>
              <a:ext uri="{FF2B5EF4-FFF2-40B4-BE49-F238E27FC236}">
                <a16:creationId xmlns:a16="http://schemas.microsoft.com/office/drawing/2014/main" id="{F8AD7FB5-6919-5D40-96B3-1B4C634405AF}"/>
              </a:ext>
            </a:extLst>
          </p:cNvPr>
          <p:cNvSpPr>
            <a:spLocks noGrp="1"/>
          </p:cNvSpPr>
          <p:nvPr>
            <p:ph idx="1"/>
          </p:nvPr>
        </p:nvSpPr>
        <p:spPr>
          <a:xfrm>
            <a:off x="500744" y="1825624"/>
            <a:ext cx="6250252" cy="4662261"/>
          </a:xfrm>
        </p:spPr>
        <p:txBody>
          <a:bodyPr>
            <a:noAutofit/>
          </a:bodyPr>
          <a:lstStyle/>
          <a:p>
            <a:pPr algn="just"/>
            <a:r>
              <a:rPr lang="pt-BR" sz="3200" dirty="0"/>
              <a:t>As três colunas aparecem em Atos 2,42: o ensinamento dos apóstolos (</a:t>
            </a:r>
            <a:r>
              <a:rPr lang="pt-BR" sz="3200" dirty="0" err="1"/>
              <a:t>didascalia</a:t>
            </a:r>
            <a:r>
              <a:rPr lang="pt-BR" sz="3200" dirty="0"/>
              <a:t>); a </a:t>
            </a:r>
            <a:r>
              <a:rPr lang="pt-BR" sz="3200" dirty="0" err="1"/>
              <a:t>koinonia</a:t>
            </a:r>
            <a:r>
              <a:rPr lang="pt-BR" sz="3200" dirty="0"/>
              <a:t> (partilha, vida comunitária, dimensão profética), a fração do pão e a oração (liturgia). A 3ª coluna tomou o lugar da segunda e vice-versa. Sobre esta estrutura pousa o cristianismo dos primeiros séculos. </a:t>
            </a:r>
          </a:p>
        </p:txBody>
      </p:sp>
      <p:pic>
        <p:nvPicPr>
          <p:cNvPr id="3" name="Imagem 2">
            <a:extLst>
              <a:ext uri="{FF2B5EF4-FFF2-40B4-BE49-F238E27FC236}">
                <a16:creationId xmlns:a16="http://schemas.microsoft.com/office/drawing/2014/main" id="{3093F0B2-3E07-084F-94E1-554F0A616283}"/>
              </a:ext>
            </a:extLst>
          </p:cNvPr>
          <p:cNvPicPr>
            <a:picLocks noChangeAspect="1"/>
          </p:cNvPicPr>
          <p:nvPr/>
        </p:nvPicPr>
        <p:blipFill>
          <a:blip r:embed="rId2"/>
          <a:stretch>
            <a:fillRect/>
          </a:stretch>
        </p:blipFill>
        <p:spPr>
          <a:xfrm>
            <a:off x="7102740" y="800100"/>
            <a:ext cx="4691743" cy="5257799"/>
          </a:xfrm>
          <a:prstGeom prst="rect">
            <a:avLst/>
          </a:prstGeom>
        </p:spPr>
      </p:pic>
    </p:spTree>
    <p:extLst>
      <p:ext uri="{BB962C8B-B14F-4D97-AF65-F5344CB8AC3E}">
        <p14:creationId xmlns:p14="http://schemas.microsoft.com/office/powerpoint/2010/main" val="251679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3135777-4113-40E0-9CAE-CC223A245E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5" name="Imagem 4">
            <a:extLst>
              <a:ext uri="{FF2B5EF4-FFF2-40B4-BE49-F238E27FC236}">
                <a16:creationId xmlns:a16="http://schemas.microsoft.com/office/drawing/2014/main" id="{3310426C-BE4C-4740-813A-CA6331734821}"/>
              </a:ext>
            </a:extLst>
          </p:cNvPr>
          <p:cNvPicPr>
            <a:picLocks noChangeAspect="1"/>
          </p:cNvPicPr>
          <p:nvPr/>
        </p:nvPicPr>
        <p:blipFill rotWithShape="1">
          <a:blip r:embed="rId2">
            <a:duotone>
              <a:prstClr val="black"/>
              <a:schemeClr val="tx2">
                <a:tint val="45000"/>
                <a:satMod val="400000"/>
              </a:schemeClr>
            </a:duotone>
            <a:alphaModFix amt="35000"/>
            <a:extLst/>
          </a:blip>
          <a:srcRect l="4647" r="7797"/>
          <a:stretch/>
        </p:blipFill>
        <p:spPr>
          <a:xfrm>
            <a:off x="20" y="10"/>
            <a:ext cx="12191980" cy="6857990"/>
          </a:xfrm>
          <a:prstGeom prst="rect">
            <a:avLst/>
          </a:prstGeom>
        </p:spPr>
      </p:pic>
      <p:sp>
        <p:nvSpPr>
          <p:cNvPr id="2" name="Título 1">
            <a:extLst>
              <a:ext uri="{FF2B5EF4-FFF2-40B4-BE49-F238E27FC236}">
                <a16:creationId xmlns:a16="http://schemas.microsoft.com/office/drawing/2014/main" id="{9E374C74-C0AB-8D4D-841F-1DEF0B794C9F}"/>
              </a:ext>
            </a:extLst>
          </p:cNvPr>
          <p:cNvSpPr>
            <a:spLocks noGrp="1"/>
          </p:cNvSpPr>
          <p:nvPr>
            <p:ph type="title"/>
          </p:nvPr>
        </p:nvSpPr>
        <p:spPr>
          <a:xfrm>
            <a:off x="1143000" y="609600"/>
            <a:ext cx="9875520" cy="1356360"/>
          </a:xfrm>
        </p:spPr>
        <p:txBody>
          <a:bodyPr>
            <a:normAutofit fontScale="90000"/>
          </a:bodyPr>
          <a:lstStyle/>
          <a:p>
            <a:br>
              <a:rPr lang="pt-BR" sz="3600" b="1" dirty="0">
                <a:solidFill>
                  <a:schemeClr val="bg1"/>
                </a:solidFill>
              </a:rPr>
            </a:br>
            <a:r>
              <a:rPr lang="pt-BR" sz="3600" b="1" dirty="0">
                <a:solidFill>
                  <a:schemeClr val="bg1"/>
                </a:solidFill>
              </a:rPr>
              <a:t>2. O Ano Litúrgico, necessário para a compreensão da fé daqueles que passarão nas fontes batismais </a:t>
            </a:r>
            <a:br>
              <a:rPr lang="pt-BR" sz="2100" dirty="0">
                <a:solidFill>
                  <a:schemeClr val="bg1"/>
                </a:solidFill>
              </a:rPr>
            </a:br>
            <a:endParaRPr lang="pt-BR" sz="2100" dirty="0">
              <a:solidFill>
                <a:schemeClr val="bg1"/>
              </a:solidFill>
            </a:endParaRPr>
          </a:p>
        </p:txBody>
      </p:sp>
      <p:sp>
        <p:nvSpPr>
          <p:cNvPr id="3" name="Espaço Reservado para Conteúdo 2">
            <a:extLst>
              <a:ext uri="{FF2B5EF4-FFF2-40B4-BE49-F238E27FC236}">
                <a16:creationId xmlns:a16="http://schemas.microsoft.com/office/drawing/2014/main" id="{5196EE46-E53F-7A41-B075-3132684FA1C0}"/>
              </a:ext>
            </a:extLst>
          </p:cNvPr>
          <p:cNvSpPr>
            <a:spLocks noGrp="1"/>
          </p:cNvSpPr>
          <p:nvPr>
            <p:ph idx="1"/>
          </p:nvPr>
        </p:nvSpPr>
        <p:spPr>
          <a:xfrm>
            <a:off x="1143000" y="2209790"/>
            <a:ext cx="6455979" cy="3886210"/>
          </a:xfrm>
        </p:spPr>
        <p:txBody>
          <a:bodyPr>
            <a:normAutofit lnSpcReduction="10000"/>
          </a:bodyPr>
          <a:lstStyle/>
          <a:p>
            <a:r>
              <a:rPr lang="pt-BR" sz="2800" dirty="0">
                <a:solidFill>
                  <a:schemeClr val="bg1"/>
                </a:solidFill>
              </a:rPr>
              <a:t>Ao caminho e maturidade da fé, corresponde o caminho e maturidade do rito. A fé se exprime no rito e o rito reforça e fortifica a fé. A norma da oração é a norma da fé e vice-versa. Como consequência disso, a norma da vida sucede as outras duas. </a:t>
            </a:r>
          </a:p>
          <a:p>
            <a:endParaRPr lang="pt-BR" sz="2800" dirty="0">
              <a:solidFill>
                <a:schemeClr val="bg1"/>
              </a:solidFill>
            </a:endParaRPr>
          </a:p>
          <a:p>
            <a:r>
              <a:rPr lang="it-IT" sz="2800" b="1" dirty="0">
                <a:solidFill>
                  <a:schemeClr val="bg1"/>
                </a:solidFill>
              </a:rPr>
              <a:t>Lex orandi &gt; Lex credendi &gt; lex vivendi</a:t>
            </a:r>
            <a:endParaRPr lang="pt-BR" sz="2800" dirty="0">
              <a:solidFill>
                <a:schemeClr val="bg1"/>
              </a:solidFill>
            </a:endParaRPr>
          </a:p>
          <a:p>
            <a:pPr marL="0" indent="0">
              <a:buNone/>
            </a:pPr>
            <a:endParaRPr lang="pt-BR" dirty="0">
              <a:solidFill>
                <a:schemeClr val="bg1"/>
              </a:solidFill>
            </a:endParaRPr>
          </a:p>
          <a:p>
            <a:endParaRPr lang="pt-BR" dirty="0">
              <a:solidFill>
                <a:schemeClr val="bg1"/>
              </a:solidFill>
            </a:endParaRPr>
          </a:p>
        </p:txBody>
      </p:sp>
    </p:spTree>
    <p:extLst>
      <p:ext uri="{BB962C8B-B14F-4D97-AF65-F5344CB8AC3E}">
        <p14:creationId xmlns:p14="http://schemas.microsoft.com/office/powerpoint/2010/main" val="399206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374C74-C0AB-8D4D-841F-1DEF0B794C9F}"/>
              </a:ext>
            </a:extLst>
          </p:cNvPr>
          <p:cNvSpPr>
            <a:spLocks noGrp="1"/>
          </p:cNvSpPr>
          <p:nvPr>
            <p:ph type="title"/>
          </p:nvPr>
        </p:nvSpPr>
        <p:spPr/>
        <p:txBody>
          <a:bodyPr>
            <a:normAutofit fontScale="90000"/>
          </a:bodyPr>
          <a:lstStyle/>
          <a:p>
            <a:br>
              <a:rPr lang="pt-BR" b="1" dirty="0">
                <a:solidFill>
                  <a:schemeClr val="tx1"/>
                </a:solidFill>
              </a:rPr>
            </a:br>
            <a:r>
              <a:rPr lang="pt-BR" b="1" dirty="0">
                <a:solidFill>
                  <a:schemeClr val="tx1"/>
                </a:solidFill>
              </a:rPr>
              <a:t>3. A liturgia, norma da fé </a:t>
            </a:r>
            <a:br>
              <a:rPr lang="pt-BR" dirty="0">
                <a:solidFill>
                  <a:schemeClr val="tx1"/>
                </a:solidFill>
              </a:rPr>
            </a:br>
            <a:endParaRPr lang="pt-BR" dirty="0">
              <a:solidFill>
                <a:schemeClr val="tx1"/>
              </a:solidFill>
            </a:endParaRPr>
          </a:p>
        </p:txBody>
      </p:sp>
      <p:sp>
        <p:nvSpPr>
          <p:cNvPr id="3" name="Espaço Reservado para Conteúdo 2">
            <a:extLst>
              <a:ext uri="{FF2B5EF4-FFF2-40B4-BE49-F238E27FC236}">
                <a16:creationId xmlns:a16="http://schemas.microsoft.com/office/drawing/2014/main" id="{5196EE46-E53F-7A41-B075-3132684FA1C0}"/>
              </a:ext>
            </a:extLst>
          </p:cNvPr>
          <p:cNvSpPr>
            <a:spLocks noGrp="1"/>
          </p:cNvSpPr>
          <p:nvPr>
            <p:ph idx="1"/>
          </p:nvPr>
        </p:nvSpPr>
        <p:spPr>
          <a:xfrm>
            <a:off x="838200" y="1825625"/>
            <a:ext cx="10428514" cy="4351338"/>
          </a:xfrm>
        </p:spPr>
        <p:txBody>
          <a:bodyPr>
            <a:normAutofit fontScale="92500"/>
          </a:bodyPr>
          <a:lstStyle/>
          <a:p>
            <a:pPr marL="0" indent="0" algn="just">
              <a:buNone/>
            </a:pPr>
            <a:r>
              <a:rPr lang="pt-BR" sz="3200" i="1" dirty="0">
                <a:solidFill>
                  <a:schemeClr val="tx1"/>
                </a:solidFill>
              </a:rPr>
              <a:t>A Sagrada Liturgia não esgota toda a ação da Igreja; com efeito, antes que o ser humano possa achegar-se à Liturgia, é necessário que seja chamado à fé e se converta (...). É por este motivo que a Igreja anuncia a mensagem da salvação àqueles que ainda não creem, a fim de que conheçam o único verdadeiro Deus e o seu enviado, Jesus Cristo, e se convertam dos seus caminhos, fazendo penitência. E aos que creem tem o dever de pregar constantemente a fé e a penitência, de dispô-</a:t>
            </a:r>
            <a:r>
              <a:rPr lang="pt-BR" sz="3200" i="1" dirty="0" err="1">
                <a:solidFill>
                  <a:schemeClr val="tx1"/>
                </a:solidFill>
              </a:rPr>
              <a:t>los</a:t>
            </a:r>
            <a:r>
              <a:rPr lang="pt-BR" sz="3200" i="1" dirty="0">
                <a:solidFill>
                  <a:schemeClr val="tx1"/>
                </a:solidFill>
              </a:rPr>
              <a:t> à recepção dos sacramentos, de ensinar-lhes a guardar tudo o que Cristo mandou, de estimulá-</a:t>
            </a:r>
            <a:r>
              <a:rPr lang="pt-BR" sz="3200" i="1" dirty="0" err="1">
                <a:solidFill>
                  <a:schemeClr val="tx1"/>
                </a:solidFill>
              </a:rPr>
              <a:t>los</a:t>
            </a:r>
            <a:r>
              <a:rPr lang="pt-BR" sz="3200" i="1" dirty="0">
                <a:solidFill>
                  <a:schemeClr val="tx1"/>
                </a:solidFill>
              </a:rPr>
              <a:t> a todas as obras de caridade, piedade e apostolado </a:t>
            </a:r>
            <a:r>
              <a:rPr lang="pt-BR" dirty="0">
                <a:solidFill>
                  <a:schemeClr val="tx1"/>
                </a:solidFill>
              </a:rPr>
              <a:t>(SC 9). </a:t>
            </a:r>
          </a:p>
          <a:p>
            <a:endParaRPr lang="pt-BR" dirty="0">
              <a:solidFill>
                <a:schemeClr val="tx1"/>
              </a:solidFill>
            </a:endParaRPr>
          </a:p>
        </p:txBody>
      </p:sp>
    </p:spTree>
    <p:extLst>
      <p:ext uri="{BB962C8B-B14F-4D97-AF65-F5344CB8AC3E}">
        <p14:creationId xmlns:p14="http://schemas.microsoft.com/office/powerpoint/2010/main" val="427692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707871-D8C2-794C-B1C3-331F6313C553}"/>
              </a:ext>
            </a:extLst>
          </p:cNvPr>
          <p:cNvSpPr>
            <a:spLocks noGrp="1"/>
          </p:cNvSpPr>
          <p:nvPr>
            <p:ph type="title"/>
          </p:nvPr>
        </p:nvSpPr>
        <p:spPr>
          <a:xfrm>
            <a:off x="1143000" y="609600"/>
            <a:ext cx="6693061" cy="1356360"/>
          </a:xfrm>
        </p:spPr>
        <p:txBody>
          <a:bodyPr>
            <a:noAutofit/>
          </a:bodyPr>
          <a:lstStyle/>
          <a:p>
            <a:br>
              <a:rPr lang="pt-BR" sz="3600" b="1" dirty="0">
                <a:solidFill>
                  <a:schemeClr val="tx1"/>
                </a:solidFill>
              </a:rPr>
            </a:br>
            <a:r>
              <a:rPr lang="pt-BR" sz="3600" b="1" dirty="0">
                <a:solidFill>
                  <a:schemeClr val="tx1"/>
                </a:solidFill>
              </a:rPr>
              <a:t>3. A liturgia, norma da fé </a:t>
            </a:r>
            <a:br>
              <a:rPr lang="pt-BR" sz="3600" dirty="0">
                <a:solidFill>
                  <a:schemeClr val="tx1"/>
                </a:solidFill>
              </a:rPr>
            </a:br>
            <a:endParaRPr lang="pt-BR" sz="3600" dirty="0">
              <a:solidFill>
                <a:schemeClr val="tx1"/>
              </a:solidFill>
            </a:endParaRPr>
          </a:p>
        </p:txBody>
      </p:sp>
      <p:sp>
        <p:nvSpPr>
          <p:cNvPr id="3" name="Espaço Reservado para Conteúdo 2">
            <a:extLst>
              <a:ext uri="{FF2B5EF4-FFF2-40B4-BE49-F238E27FC236}">
                <a16:creationId xmlns:a16="http://schemas.microsoft.com/office/drawing/2014/main" id="{A4F8DCB1-FF50-0344-B771-987A8FCECFAD}"/>
              </a:ext>
            </a:extLst>
          </p:cNvPr>
          <p:cNvSpPr>
            <a:spLocks noGrp="1"/>
          </p:cNvSpPr>
          <p:nvPr>
            <p:ph idx="1"/>
          </p:nvPr>
        </p:nvSpPr>
        <p:spPr>
          <a:xfrm>
            <a:off x="683172" y="2057400"/>
            <a:ext cx="7152889" cy="4038600"/>
          </a:xfrm>
        </p:spPr>
        <p:txBody>
          <a:bodyPr>
            <a:normAutofit fontScale="92500" lnSpcReduction="20000"/>
          </a:bodyPr>
          <a:lstStyle/>
          <a:p>
            <a:pPr marL="45720" indent="0" algn="just">
              <a:buNone/>
            </a:pPr>
            <a:r>
              <a:rPr lang="pt-BR" sz="2800" i="1" dirty="0">
                <a:solidFill>
                  <a:schemeClr val="tx1"/>
                </a:solidFill>
              </a:rPr>
              <a:t>“A Sagrada Liturgia não esgota toda a ação da Igreja; com efeito, antes que o ser humano possa achegar-se à Liturgia, é necessário que seja chamado à fé e se converta (...). É por este motivo que a Igreja anuncia a mensagem da salvação àqueles que ainda não creem, a fim de que conheçam o único verdadeiro Deus e o seu enviado, Jesus Cristo, e se convertam dos seus caminhos, fazendo penitência. E aos que creem tem o dever de pregar constantemente a fé e a penitência, de dispô-</a:t>
            </a:r>
            <a:r>
              <a:rPr lang="pt-BR" sz="2800" i="1" dirty="0" err="1">
                <a:solidFill>
                  <a:schemeClr val="tx1"/>
                </a:solidFill>
              </a:rPr>
              <a:t>los</a:t>
            </a:r>
            <a:r>
              <a:rPr lang="pt-BR" sz="2800" i="1" dirty="0">
                <a:solidFill>
                  <a:schemeClr val="tx1"/>
                </a:solidFill>
              </a:rPr>
              <a:t> à recepção dos sacramentos, de ensinar-lhes a guardar tudo o que Cristo mandou, de estimulá-</a:t>
            </a:r>
            <a:r>
              <a:rPr lang="pt-BR" sz="2800" i="1" dirty="0" err="1">
                <a:solidFill>
                  <a:schemeClr val="tx1"/>
                </a:solidFill>
              </a:rPr>
              <a:t>los</a:t>
            </a:r>
            <a:r>
              <a:rPr lang="pt-BR" sz="2800" i="1" dirty="0">
                <a:solidFill>
                  <a:schemeClr val="tx1"/>
                </a:solidFill>
              </a:rPr>
              <a:t> a todas as obras de caridade, piedade e apostolado” </a:t>
            </a:r>
            <a:r>
              <a:rPr lang="pt-BR" sz="3000" dirty="0">
                <a:solidFill>
                  <a:schemeClr val="tx1"/>
                </a:solidFill>
              </a:rPr>
              <a:t>(SC 9). </a:t>
            </a:r>
          </a:p>
        </p:txBody>
      </p:sp>
      <p:pic>
        <p:nvPicPr>
          <p:cNvPr id="5" name="Imagem 4">
            <a:extLst>
              <a:ext uri="{FF2B5EF4-FFF2-40B4-BE49-F238E27FC236}">
                <a16:creationId xmlns:a16="http://schemas.microsoft.com/office/drawing/2014/main" id="{DC76A34F-FD7F-4CA8-A63F-49DBC93F7B5D}"/>
              </a:ext>
            </a:extLst>
          </p:cNvPr>
          <p:cNvPicPr>
            <a:picLocks noChangeAspect="1"/>
          </p:cNvPicPr>
          <p:nvPr/>
        </p:nvPicPr>
        <p:blipFill rotWithShape="1">
          <a:blip r:embed="rId2"/>
          <a:srcRect l="13982" r="4914" b="1"/>
          <a:stretch/>
        </p:blipFill>
        <p:spPr>
          <a:xfrm>
            <a:off x="8310622" y="243840"/>
            <a:ext cx="3646837" cy="6377939"/>
          </a:xfrm>
          <a:prstGeom prst="rect">
            <a:avLst/>
          </a:prstGeom>
        </p:spPr>
      </p:pic>
    </p:spTree>
    <p:extLst>
      <p:ext uri="{BB962C8B-B14F-4D97-AF65-F5344CB8AC3E}">
        <p14:creationId xmlns:p14="http://schemas.microsoft.com/office/powerpoint/2010/main" val="302816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707871-D8C2-794C-B1C3-331F6313C553}"/>
              </a:ext>
            </a:extLst>
          </p:cNvPr>
          <p:cNvSpPr>
            <a:spLocks noGrp="1"/>
          </p:cNvSpPr>
          <p:nvPr>
            <p:ph type="title"/>
          </p:nvPr>
        </p:nvSpPr>
        <p:spPr>
          <a:xfrm>
            <a:off x="1143000" y="609600"/>
            <a:ext cx="6693061" cy="1356360"/>
          </a:xfrm>
        </p:spPr>
        <p:txBody>
          <a:bodyPr>
            <a:normAutofit fontScale="90000"/>
          </a:bodyPr>
          <a:lstStyle/>
          <a:p>
            <a:br>
              <a:rPr lang="pt-BR" sz="1800" b="1" dirty="0"/>
            </a:br>
            <a:br>
              <a:rPr lang="pt-BR" sz="1800" b="1" dirty="0"/>
            </a:br>
            <a:r>
              <a:rPr lang="pt-BR" sz="3600" b="1" dirty="0">
                <a:solidFill>
                  <a:schemeClr val="tx1"/>
                </a:solidFill>
              </a:rPr>
              <a:t>a) A liturgia supõe a fé (cume)</a:t>
            </a:r>
            <a:br>
              <a:rPr lang="pt-BR" sz="1800" dirty="0"/>
            </a:br>
            <a:br>
              <a:rPr lang="pt-BR" sz="1800" dirty="0"/>
            </a:br>
            <a:endParaRPr lang="pt-BR" sz="1800" dirty="0"/>
          </a:p>
        </p:txBody>
      </p:sp>
      <p:sp>
        <p:nvSpPr>
          <p:cNvPr id="3" name="Espaço Reservado para Conteúdo 2">
            <a:extLst>
              <a:ext uri="{FF2B5EF4-FFF2-40B4-BE49-F238E27FC236}">
                <a16:creationId xmlns:a16="http://schemas.microsoft.com/office/drawing/2014/main" id="{A4F8DCB1-FF50-0344-B771-987A8FCECFAD}"/>
              </a:ext>
            </a:extLst>
          </p:cNvPr>
          <p:cNvSpPr>
            <a:spLocks noGrp="1"/>
          </p:cNvSpPr>
          <p:nvPr>
            <p:ph idx="1"/>
          </p:nvPr>
        </p:nvSpPr>
        <p:spPr>
          <a:xfrm>
            <a:off x="787940" y="2057400"/>
            <a:ext cx="7048121" cy="4038600"/>
          </a:xfrm>
        </p:spPr>
        <p:txBody>
          <a:bodyPr>
            <a:noAutofit/>
          </a:bodyPr>
          <a:lstStyle/>
          <a:p>
            <a:pPr marL="45720" indent="0">
              <a:buNone/>
            </a:pPr>
            <a:r>
              <a:rPr lang="pt-BR" sz="2500" dirty="0">
                <a:solidFill>
                  <a:schemeClr val="tx1"/>
                </a:solidFill>
              </a:rPr>
              <a:t>O Ritual de Iniciação Cristã de Adultos (e crianças em idade de catequese) – RICA, restaurado a partir do Concílio Vaticano II, propõe um itinerário no qual a pessoa torna-se cristã mediante o anúncio/instrução; a celebração e a vivência cristã.</a:t>
            </a:r>
            <a:r>
              <a:rPr lang="pt-BR" sz="2500" dirty="0">
                <a:solidFill>
                  <a:schemeClr val="tx1"/>
                </a:solidFill>
                <a:effectLst/>
              </a:rPr>
              <a:t> </a:t>
            </a:r>
          </a:p>
          <a:p>
            <a:pPr marL="45720" indent="0">
              <a:buNone/>
            </a:pPr>
            <a:r>
              <a:rPr lang="pt-BR" sz="2500" dirty="0">
                <a:solidFill>
                  <a:schemeClr val="tx1"/>
                </a:solidFill>
              </a:rPr>
              <a:t>Não se trata de transmissão intelectual da doutrina, mas processo progressivo de adesão a Jesus, mediante o ensino, a celebração para “gravar no coração” o ensinamento recebido e a vivência.</a:t>
            </a:r>
          </a:p>
        </p:txBody>
      </p:sp>
      <p:pic>
        <p:nvPicPr>
          <p:cNvPr id="5" name="Imagem 4" descr="Logotipo&#10;&#10;Descrição gerada automaticamente">
            <a:extLst>
              <a:ext uri="{FF2B5EF4-FFF2-40B4-BE49-F238E27FC236}">
                <a16:creationId xmlns:a16="http://schemas.microsoft.com/office/drawing/2014/main" id="{A216FC08-EC79-4A0D-9279-3019E107A5F3}"/>
              </a:ext>
            </a:extLst>
          </p:cNvPr>
          <p:cNvPicPr>
            <a:picLocks noChangeAspect="1"/>
          </p:cNvPicPr>
          <p:nvPr/>
        </p:nvPicPr>
        <p:blipFill rotWithShape="1">
          <a:blip r:embed="rId2"/>
          <a:srcRect l="13982" r="4914" b="1"/>
          <a:stretch/>
        </p:blipFill>
        <p:spPr>
          <a:xfrm>
            <a:off x="8310622" y="243840"/>
            <a:ext cx="3646837" cy="6377939"/>
          </a:xfrm>
          <a:prstGeom prst="rect">
            <a:avLst/>
          </a:prstGeom>
        </p:spPr>
      </p:pic>
    </p:spTree>
    <p:extLst>
      <p:ext uri="{BB962C8B-B14F-4D97-AF65-F5344CB8AC3E}">
        <p14:creationId xmlns:p14="http://schemas.microsoft.com/office/powerpoint/2010/main" val="322578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707871-D8C2-794C-B1C3-331F6313C553}"/>
              </a:ext>
            </a:extLst>
          </p:cNvPr>
          <p:cNvSpPr>
            <a:spLocks noGrp="1"/>
          </p:cNvSpPr>
          <p:nvPr>
            <p:ph type="title"/>
          </p:nvPr>
        </p:nvSpPr>
        <p:spPr>
          <a:xfrm>
            <a:off x="1143000" y="609600"/>
            <a:ext cx="6693061" cy="1356360"/>
          </a:xfrm>
        </p:spPr>
        <p:txBody>
          <a:bodyPr>
            <a:normAutofit fontScale="90000"/>
          </a:bodyPr>
          <a:lstStyle/>
          <a:p>
            <a:br>
              <a:rPr lang="pt-BR" sz="1800" b="1" dirty="0"/>
            </a:br>
            <a:br>
              <a:rPr lang="pt-BR" sz="1800" b="1" dirty="0"/>
            </a:br>
            <a:r>
              <a:rPr lang="pt-BR" sz="3200" b="1" dirty="0">
                <a:solidFill>
                  <a:schemeClr val="tx1"/>
                </a:solidFill>
              </a:rPr>
              <a:t>b) A liturgia educa na fé(fonte) </a:t>
            </a:r>
            <a:br>
              <a:rPr lang="pt-BR" sz="1800" dirty="0"/>
            </a:br>
            <a:br>
              <a:rPr lang="pt-BR" sz="1800" dirty="0"/>
            </a:br>
            <a:endParaRPr lang="pt-BR" sz="1800" dirty="0"/>
          </a:p>
        </p:txBody>
      </p:sp>
      <p:sp>
        <p:nvSpPr>
          <p:cNvPr id="3" name="Espaço Reservado para Conteúdo 2">
            <a:extLst>
              <a:ext uri="{FF2B5EF4-FFF2-40B4-BE49-F238E27FC236}">
                <a16:creationId xmlns:a16="http://schemas.microsoft.com/office/drawing/2014/main" id="{A4F8DCB1-FF50-0344-B771-987A8FCECFAD}"/>
              </a:ext>
            </a:extLst>
          </p:cNvPr>
          <p:cNvSpPr>
            <a:spLocks noGrp="1"/>
          </p:cNvSpPr>
          <p:nvPr>
            <p:ph idx="1"/>
          </p:nvPr>
        </p:nvSpPr>
        <p:spPr>
          <a:xfrm>
            <a:off x="1143000" y="2057400"/>
            <a:ext cx="6133289" cy="4038600"/>
          </a:xfrm>
        </p:spPr>
        <p:txBody>
          <a:bodyPr>
            <a:normAutofit/>
          </a:bodyPr>
          <a:lstStyle/>
          <a:p>
            <a:pPr marL="45720" indent="0">
              <a:buNone/>
            </a:pPr>
            <a:r>
              <a:rPr lang="pt-BR" sz="3200" dirty="0">
                <a:solidFill>
                  <a:schemeClr val="tx1"/>
                </a:solidFill>
              </a:rPr>
              <a:t>A fé não é apenas condição para celebrar o sacramento, mas a própria fé tem dimensão sacramental, se expressa mediante sinais sensíveis e, assim, realiza o que significa pela força do Espírito, que torna eficaz a ação da Igreja.</a:t>
            </a:r>
            <a:r>
              <a:rPr lang="pt-BR" sz="3200" dirty="0">
                <a:solidFill>
                  <a:schemeClr val="tx1"/>
                </a:solidFill>
                <a:effectLst/>
              </a:rPr>
              <a:t> </a:t>
            </a:r>
            <a:endParaRPr lang="pt-BR" sz="3200" dirty="0">
              <a:solidFill>
                <a:schemeClr val="tx1"/>
              </a:solidFill>
            </a:endParaRPr>
          </a:p>
        </p:txBody>
      </p:sp>
      <p:pic>
        <p:nvPicPr>
          <p:cNvPr id="5" name="Imagem 4">
            <a:extLst>
              <a:ext uri="{FF2B5EF4-FFF2-40B4-BE49-F238E27FC236}">
                <a16:creationId xmlns:a16="http://schemas.microsoft.com/office/drawing/2014/main" id="{555CF34B-76B3-4E43-B256-9EE4611CE583}"/>
              </a:ext>
            </a:extLst>
          </p:cNvPr>
          <p:cNvPicPr>
            <a:picLocks noChangeAspect="1"/>
          </p:cNvPicPr>
          <p:nvPr/>
        </p:nvPicPr>
        <p:blipFill rotWithShape="1">
          <a:blip r:embed="rId2"/>
          <a:srcRect l="13982" r="4914" b="1"/>
          <a:stretch/>
        </p:blipFill>
        <p:spPr>
          <a:xfrm>
            <a:off x="8310622" y="243840"/>
            <a:ext cx="3646837" cy="6377939"/>
          </a:xfrm>
          <a:prstGeom prst="rect">
            <a:avLst/>
          </a:prstGeom>
        </p:spPr>
      </p:pic>
    </p:spTree>
    <p:extLst>
      <p:ext uri="{BB962C8B-B14F-4D97-AF65-F5344CB8AC3E}">
        <p14:creationId xmlns:p14="http://schemas.microsoft.com/office/powerpoint/2010/main" val="45698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707871-D8C2-794C-B1C3-331F6313C553}"/>
              </a:ext>
            </a:extLst>
          </p:cNvPr>
          <p:cNvSpPr>
            <a:spLocks noGrp="1"/>
          </p:cNvSpPr>
          <p:nvPr>
            <p:ph type="title"/>
          </p:nvPr>
        </p:nvSpPr>
        <p:spPr>
          <a:xfrm>
            <a:off x="1143000" y="609600"/>
            <a:ext cx="6693061" cy="1356360"/>
          </a:xfrm>
        </p:spPr>
        <p:txBody>
          <a:bodyPr>
            <a:normAutofit fontScale="90000"/>
          </a:bodyPr>
          <a:lstStyle/>
          <a:p>
            <a:br>
              <a:rPr lang="pt-BR" sz="3100" b="1" dirty="0">
                <a:solidFill>
                  <a:schemeClr val="tx1"/>
                </a:solidFill>
              </a:rPr>
            </a:br>
            <a:br>
              <a:rPr lang="pt-BR" sz="3100" b="1" dirty="0">
                <a:solidFill>
                  <a:schemeClr val="tx1"/>
                </a:solidFill>
              </a:rPr>
            </a:br>
            <a:r>
              <a:rPr lang="pt-BR" sz="3100" b="1" dirty="0">
                <a:solidFill>
                  <a:schemeClr val="tx1"/>
                </a:solidFill>
              </a:rPr>
              <a:t>b) A liturgia educa na fé(fonte) </a:t>
            </a:r>
            <a:br>
              <a:rPr lang="pt-BR" sz="1800" dirty="0"/>
            </a:br>
            <a:br>
              <a:rPr lang="pt-BR" sz="1800" dirty="0"/>
            </a:br>
            <a:endParaRPr lang="pt-BR" sz="1800" dirty="0"/>
          </a:p>
        </p:txBody>
      </p:sp>
      <p:sp>
        <p:nvSpPr>
          <p:cNvPr id="3" name="Espaço Reservado para Conteúdo 2">
            <a:extLst>
              <a:ext uri="{FF2B5EF4-FFF2-40B4-BE49-F238E27FC236}">
                <a16:creationId xmlns:a16="http://schemas.microsoft.com/office/drawing/2014/main" id="{A4F8DCB1-FF50-0344-B771-987A8FCECFAD}"/>
              </a:ext>
            </a:extLst>
          </p:cNvPr>
          <p:cNvSpPr>
            <a:spLocks noGrp="1"/>
          </p:cNvSpPr>
          <p:nvPr>
            <p:ph idx="1"/>
          </p:nvPr>
        </p:nvSpPr>
        <p:spPr>
          <a:xfrm>
            <a:off x="1021404" y="2057400"/>
            <a:ext cx="6814658" cy="4038600"/>
          </a:xfrm>
        </p:spPr>
        <p:txBody>
          <a:bodyPr>
            <a:normAutofit/>
          </a:bodyPr>
          <a:lstStyle/>
          <a:p>
            <a:pPr marL="45720" indent="0">
              <a:buNone/>
            </a:pPr>
            <a:r>
              <a:rPr lang="pt-BR" sz="2400" dirty="0">
                <a:solidFill>
                  <a:schemeClr val="tx1"/>
                </a:solidFill>
              </a:rPr>
              <a:t>“A Liturgia é uma urgia </a:t>
            </a:r>
            <a:r>
              <a:rPr lang="pt-BR" sz="2400" dirty="0" err="1">
                <a:solidFill>
                  <a:schemeClr val="tx1"/>
                </a:solidFill>
              </a:rPr>
              <a:t>Lit</a:t>
            </a:r>
            <a:r>
              <a:rPr lang="pt-BR" sz="2400" dirty="0">
                <a:solidFill>
                  <a:schemeClr val="tx1"/>
                </a:solidFill>
              </a:rPr>
              <a:t> (urgia), não uma </a:t>
            </a:r>
            <a:r>
              <a:rPr lang="pt-BR" sz="2400" dirty="0" err="1">
                <a:solidFill>
                  <a:schemeClr val="tx1"/>
                </a:solidFill>
              </a:rPr>
              <a:t>logia</a:t>
            </a:r>
            <a:r>
              <a:rPr lang="pt-BR" sz="2400" dirty="0">
                <a:solidFill>
                  <a:schemeClr val="tx1"/>
                </a:solidFill>
              </a:rPr>
              <a:t> (de logos), não pertence à ordem do discurso e da ciência, é da ordem de algo que se faz. É uma ação feita de palavras e gestos simbólicos e eficazes. É mais que expressão da fé, é a própria fé em ato, conforme lembra o músico e liturgista francês Joseph </a:t>
            </a:r>
            <a:r>
              <a:rPr lang="pt-BR" sz="2400" dirty="0" err="1">
                <a:solidFill>
                  <a:schemeClr val="tx1"/>
                </a:solidFill>
              </a:rPr>
              <a:t>Gelineau</a:t>
            </a:r>
            <a:r>
              <a:rPr lang="pt-BR" sz="2400" dirty="0">
                <a:solidFill>
                  <a:schemeClr val="tx1"/>
                </a:solidFill>
              </a:rPr>
              <a:t>, realiza o que significa, (sacramento), conforme SC 7.</a:t>
            </a:r>
            <a:r>
              <a:rPr lang="pt-BR" sz="2400" dirty="0">
                <a:solidFill>
                  <a:schemeClr val="tx1"/>
                </a:solidFill>
                <a:effectLst/>
              </a:rPr>
              <a:t> </a:t>
            </a:r>
          </a:p>
          <a:p>
            <a:pPr marL="45720" indent="0">
              <a:buNone/>
            </a:pPr>
            <a:r>
              <a:rPr lang="pt-BR" sz="2400" dirty="0">
                <a:solidFill>
                  <a:schemeClr val="tx1"/>
                </a:solidFill>
              </a:rPr>
              <a:t>A liturgia torna-se o lugar no qual os fiéis, fazendo experiência da fé “por ritos e preces” (SC 48) têm a possibilidade de progredir na fé.</a:t>
            </a:r>
          </a:p>
          <a:p>
            <a:endParaRPr lang="pt-BR" dirty="0"/>
          </a:p>
        </p:txBody>
      </p:sp>
      <p:pic>
        <p:nvPicPr>
          <p:cNvPr id="4" name="Imagem 3">
            <a:extLst>
              <a:ext uri="{FF2B5EF4-FFF2-40B4-BE49-F238E27FC236}">
                <a16:creationId xmlns:a16="http://schemas.microsoft.com/office/drawing/2014/main" id="{259E41D0-51FA-F943-98C5-8178E5767F72}"/>
              </a:ext>
            </a:extLst>
          </p:cNvPr>
          <p:cNvPicPr>
            <a:picLocks noChangeAspect="1"/>
          </p:cNvPicPr>
          <p:nvPr/>
        </p:nvPicPr>
        <p:blipFill rotWithShape="1">
          <a:blip r:embed="rId2"/>
          <a:srcRect l="13982" r="4914" b="1"/>
          <a:stretch/>
        </p:blipFill>
        <p:spPr>
          <a:xfrm>
            <a:off x="8310622" y="243840"/>
            <a:ext cx="3646837" cy="6377939"/>
          </a:xfrm>
          <a:prstGeom prst="rect">
            <a:avLst/>
          </a:prstGeom>
        </p:spPr>
      </p:pic>
    </p:spTree>
    <p:extLst>
      <p:ext uri="{BB962C8B-B14F-4D97-AF65-F5344CB8AC3E}">
        <p14:creationId xmlns:p14="http://schemas.microsoft.com/office/powerpoint/2010/main" val="383718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37054-F8BF-6845-B2AB-400AA0EE5981}"/>
              </a:ext>
            </a:extLst>
          </p:cNvPr>
          <p:cNvSpPr>
            <a:spLocks noGrp="1"/>
          </p:cNvSpPr>
          <p:nvPr>
            <p:ph type="title"/>
          </p:nvPr>
        </p:nvSpPr>
        <p:spPr>
          <a:xfrm>
            <a:off x="661482" y="609600"/>
            <a:ext cx="7174580" cy="5674468"/>
          </a:xfrm>
        </p:spPr>
        <p:txBody>
          <a:bodyPr vert="horz" lIns="91440" tIns="45720" rIns="91440" bIns="45720" rtlCol="0">
            <a:normAutofit/>
          </a:bodyPr>
          <a:lstStyle/>
          <a:p>
            <a:br>
              <a:rPr lang="en-US" sz="2100" kern="1200" dirty="0">
                <a:latin typeface="+mj-lt"/>
                <a:ea typeface="+mj-ea"/>
                <a:cs typeface="+mj-cs"/>
              </a:rPr>
            </a:br>
            <a:r>
              <a:rPr lang="en-US" sz="4000" b="1" kern="1200" dirty="0" err="1">
                <a:solidFill>
                  <a:schemeClr val="tx1"/>
                </a:solidFill>
                <a:latin typeface="+mj-lt"/>
                <a:ea typeface="+mj-ea"/>
                <a:cs typeface="+mj-cs"/>
              </a:rPr>
              <a:t>Relação</a:t>
            </a:r>
            <a:r>
              <a:rPr lang="en-US" sz="4000" b="1" kern="1200" dirty="0">
                <a:solidFill>
                  <a:schemeClr val="tx1"/>
                </a:solidFill>
                <a:latin typeface="+mj-lt"/>
                <a:ea typeface="+mj-ea"/>
                <a:cs typeface="+mj-cs"/>
              </a:rPr>
              <a:t> entre </a:t>
            </a:r>
            <a:r>
              <a:rPr lang="en-US" sz="4000" b="1" kern="1200" dirty="0" err="1">
                <a:solidFill>
                  <a:schemeClr val="tx1"/>
                </a:solidFill>
                <a:latin typeface="+mj-lt"/>
                <a:ea typeface="+mj-ea"/>
                <a:cs typeface="+mj-cs"/>
              </a:rPr>
              <a:t>liturgia</a:t>
            </a:r>
            <a:r>
              <a:rPr lang="en-US" sz="4000" b="1" kern="1200" dirty="0">
                <a:solidFill>
                  <a:schemeClr val="tx1"/>
                </a:solidFill>
                <a:latin typeface="+mj-lt"/>
                <a:ea typeface="+mj-ea"/>
                <a:cs typeface="+mj-cs"/>
              </a:rPr>
              <a:t> e </a:t>
            </a:r>
            <a:r>
              <a:rPr lang="en-US" sz="4000" b="1" kern="1200" dirty="0" err="1">
                <a:solidFill>
                  <a:schemeClr val="tx1"/>
                </a:solidFill>
                <a:latin typeface="+mj-lt"/>
                <a:ea typeface="+mj-ea"/>
                <a:cs typeface="+mj-cs"/>
              </a:rPr>
              <a:t>catequese</a:t>
            </a:r>
            <a:r>
              <a:rPr lang="en-US" sz="4000" b="1" kern="1200" dirty="0">
                <a:solidFill>
                  <a:schemeClr val="tx1"/>
                </a:solidFill>
                <a:latin typeface="+mj-lt"/>
                <a:ea typeface="+mj-ea"/>
                <a:cs typeface="+mj-cs"/>
              </a:rPr>
              <a:t> no </a:t>
            </a:r>
            <a:r>
              <a:rPr lang="en-US" sz="4000" b="1" kern="1200" dirty="0" err="1">
                <a:solidFill>
                  <a:schemeClr val="tx1"/>
                </a:solidFill>
                <a:latin typeface="+mj-lt"/>
                <a:ea typeface="+mj-ea"/>
                <a:cs typeface="+mj-cs"/>
              </a:rPr>
              <a:t>itinerário</a:t>
            </a:r>
            <a:r>
              <a:rPr lang="en-US" sz="4000" b="1" kern="1200" dirty="0">
                <a:solidFill>
                  <a:schemeClr val="tx1"/>
                </a:solidFill>
                <a:latin typeface="+mj-lt"/>
                <a:ea typeface="+mj-ea"/>
                <a:cs typeface="+mj-cs"/>
              </a:rPr>
              <a:t> do Ritual de </a:t>
            </a:r>
            <a:r>
              <a:rPr lang="en-US" sz="4000" b="1" kern="1200" dirty="0" err="1">
                <a:solidFill>
                  <a:schemeClr val="tx1"/>
                </a:solidFill>
                <a:latin typeface="+mj-lt"/>
                <a:ea typeface="+mj-ea"/>
                <a:cs typeface="+mj-cs"/>
              </a:rPr>
              <a:t>Iniciação</a:t>
            </a:r>
            <a:r>
              <a:rPr lang="en-US" sz="4000" b="1" kern="1200" dirty="0">
                <a:solidFill>
                  <a:schemeClr val="tx1"/>
                </a:solidFill>
                <a:latin typeface="+mj-lt"/>
                <a:ea typeface="+mj-ea"/>
                <a:cs typeface="+mj-cs"/>
              </a:rPr>
              <a:t> Cristã de </a:t>
            </a:r>
            <a:r>
              <a:rPr lang="en-US" sz="4000" b="1" kern="1200" dirty="0" err="1">
                <a:solidFill>
                  <a:schemeClr val="tx1"/>
                </a:solidFill>
                <a:latin typeface="+mj-lt"/>
                <a:ea typeface="+mj-ea"/>
                <a:cs typeface="+mj-cs"/>
              </a:rPr>
              <a:t>Adulto</a:t>
            </a:r>
            <a:endParaRPr lang="en-US" sz="2100" b="1" kern="1200" dirty="0">
              <a:latin typeface="+mj-lt"/>
              <a:ea typeface="+mj-ea"/>
              <a:cs typeface="+mj-cs"/>
            </a:endParaRPr>
          </a:p>
        </p:txBody>
      </p:sp>
      <p:pic>
        <p:nvPicPr>
          <p:cNvPr id="16" name="Espaço Reservado para Conteúdo 3" descr="Logotipo&#10;&#10;Descrição gerada automaticamente">
            <a:extLst>
              <a:ext uri="{FF2B5EF4-FFF2-40B4-BE49-F238E27FC236}">
                <a16:creationId xmlns:a16="http://schemas.microsoft.com/office/drawing/2014/main" id="{202EDA67-98B6-4EC4-B0AA-EB6AEC557A34}"/>
              </a:ext>
            </a:extLst>
          </p:cNvPr>
          <p:cNvPicPr>
            <a:picLocks noChangeAspect="1"/>
          </p:cNvPicPr>
          <p:nvPr/>
        </p:nvPicPr>
        <p:blipFill rotWithShape="1">
          <a:blip r:embed="rId2"/>
          <a:srcRect l="12911" r="5985" b="1"/>
          <a:stretch/>
        </p:blipFill>
        <p:spPr>
          <a:xfrm>
            <a:off x="7736691" y="243840"/>
            <a:ext cx="3646837" cy="6377939"/>
          </a:xfrm>
          <a:prstGeom prst="rect">
            <a:avLst/>
          </a:prstGeom>
        </p:spPr>
      </p:pic>
    </p:spTree>
    <p:extLst>
      <p:ext uri="{BB962C8B-B14F-4D97-AF65-F5344CB8AC3E}">
        <p14:creationId xmlns:p14="http://schemas.microsoft.com/office/powerpoint/2010/main" val="411487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707871-D8C2-794C-B1C3-331F6313C553}"/>
              </a:ext>
            </a:extLst>
          </p:cNvPr>
          <p:cNvSpPr>
            <a:spLocks noGrp="1"/>
          </p:cNvSpPr>
          <p:nvPr>
            <p:ph type="title"/>
          </p:nvPr>
        </p:nvSpPr>
        <p:spPr>
          <a:xfrm>
            <a:off x="6106704" y="609600"/>
            <a:ext cx="5364444" cy="1356360"/>
          </a:xfrm>
        </p:spPr>
        <p:txBody>
          <a:bodyPr>
            <a:normAutofit fontScale="90000"/>
          </a:bodyPr>
          <a:lstStyle/>
          <a:p>
            <a:br>
              <a:rPr lang="pt-BR" sz="1800" b="1" dirty="0"/>
            </a:br>
            <a:br>
              <a:rPr lang="pt-BR" sz="1800" b="1" dirty="0"/>
            </a:br>
            <a:r>
              <a:rPr lang="pt-BR" sz="2700" b="1" dirty="0">
                <a:solidFill>
                  <a:schemeClr val="tx1"/>
                </a:solidFill>
              </a:rPr>
              <a:t>b) A liturgia educa na fé (fonte) </a:t>
            </a:r>
            <a:br>
              <a:rPr lang="pt-BR" sz="1800" dirty="0"/>
            </a:br>
            <a:br>
              <a:rPr lang="pt-BR" sz="1800" dirty="0"/>
            </a:br>
            <a:endParaRPr lang="pt-BR" sz="1800" dirty="0"/>
          </a:p>
        </p:txBody>
      </p:sp>
      <p:sp>
        <p:nvSpPr>
          <p:cNvPr id="3" name="Espaço Reservado para Conteúdo 2">
            <a:extLst>
              <a:ext uri="{FF2B5EF4-FFF2-40B4-BE49-F238E27FC236}">
                <a16:creationId xmlns:a16="http://schemas.microsoft.com/office/drawing/2014/main" id="{A4F8DCB1-FF50-0344-B771-987A8FCECFAD}"/>
              </a:ext>
            </a:extLst>
          </p:cNvPr>
          <p:cNvSpPr>
            <a:spLocks noGrp="1"/>
          </p:cNvSpPr>
          <p:nvPr>
            <p:ph idx="1"/>
          </p:nvPr>
        </p:nvSpPr>
        <p:spPr>
          <a:xfrm>
            <a:off x="6106703" y="1828799"/>
            <a:ext cx="5364444" cy="4776281"/>
          </a:xfrm>
        </p:spPr>
        <p:txBody>
          <a:bodyPr>
            <a:normAutofit lnSpcReduction="10000"/>
          </a:bodyPr>
          <a:lstStyle/>
          <a:p>
            <a:pPr marL="45720" indent="0">
              <a:buNone/>
            </a:pPr>
            <a:r>
              <a:rPr lang="pt-BR" sz="2400" dirty="0" err="1">
                <a:solidFill>
                  <a:schemeClr val="tx1"/>
                </a:solidFill>
              </a:rPr>
              <a:t>Goffredo</a:t>
            </a:r>
            <a:r>
              <a:rPr lang="pt-BR" sz="2400" dirty="0">
                <a:solidFill>
                  <a:schemeClr val="tx1"/>
                </a:solidFill>
              </a:rPr>
              <a:t> </a:t>
            </a:r>
            <a:r>
              <a:rPr lang="pt-BR" sz="2400" dirty="0" err="1">
                <a:solidFill>
                  <a:schemeClr val="tx1"/>
                </a:solidFill>
              </a:rPr>
              <a:t>Boseli</a:t>
            </a:r>
            <a:r>
              <a:rPr lang="pt-BR" sz="2400" dirty="0">
                <a:solidFill>
                  <a:schemeClr val="tx1"/>
                </a:solidFill>
              </a:rPr>
              <a:t>, monge da comunidade de Bose na </a:t>
            </a:r>
            <a:r>
              <a:rPr lang="pt-BR" sz="2400" dirty="0" err="1">
                <a:solidFill>
                  <a:schemeClr val="tx1"/>
                </a:solidFill>
              </a:rPr>
              <a:t>Itália</a:t>
            </a:r>
            <a:r>
              <a:rPr lang="pt-BR" sz="2400" dirty="0">
                <a:solidFill>
                  <a:schemeClr val="tx1"/>
                </a:solidFill>
              </a:rPr>
              <a:t>, inicia o seu livro Il senso </a:t>
            </a:r>
            <a:r>
              <a:rPr lang="pt-BR" sz="2400" dirty="0" err="1">
                <a:solidFill>
                  <a:schemeClr val="tx1"/>
                </a:solidFill>
              </a:rPr>
              <a:t>spirituale</a:t>
            </a:r>
            <a:r>
              <a:rPr lang="pt-BR" sz="2400" dirty="0">
                <a:solidFill>
                  <a:schemeClr val="tx1"/>
                </a:solidFill>
              </a:rPr>
              <a:t> </a:t>
            </a:r>
            <a:r>
              <a:rPr lang="pt-BR" sz="2400" dirty="0" err="1">
                <a:solidFill>
                  <a:schemeClr val="tx1"/>
                </a:solidFill>
              </a:rPr>
              <a:t>della</a:t>
            </a:r>
            <a:r>
              <a:rPr lang="pt-BR" sz="2400" dirty="0">
                <a:solidFill>
                  <a:schemeClr val="tx1"/>
                </a:solidFill>
              </a:rPr>
              <a:t> liturgia (O sentido espiritual da liturgia), chamando a atenção para o fato de que hoje, </a:t>
            </a:r>
            <a:r>
              <a:rPr lang="pt-BR" sz="2400" b="1" i="1" dirty="0">
                <a:solidFill>
                  <a:schemeClr val="tx1"/>
                </a:solidFill>
              </a:rPr>
              <a:t>“muitas vezes, a liturgia é percebida mais como um problema a ser resolvido do que como um recurso a ser alcançado”.</a:t>
            </a:r>
            <a:r>
              <a:rPr lang="pt-BR" sz="2400" i="1" dirty="0">
                <a:solidFill>
                  <a:schemeClr val="tx1"/>
                </a:solidFill>
              </a:rPr>
              <a:t> </a:t>
            </a:r>
            <a:r>
              <a:rPr lang="pt-BR" sz="2400" dirty="0">
                <a:solidFill>
                  <a:schemeClr val="tx1"/>
                </a:solidFill>
              </a:rPr>
              <a:t>E, no entanto, diz o autor, </a:t>
            </a:r>
            <a:r>
              <a:rPr lang="pt-BR" sz="2400" b="1" i="1" dirty="0">
                <a:solidFill>
                  <a:schemeClr val="tx1"/>
                </a:solidFill>
              </a:rPr>
              <a:t>“o futuro do cristianismo no ocidente depende em grande parte da capacidade que a Igreja terá de fazer da liturgia a fonte da vida espiritual dos crentes. Por isso, a liturgia é uma responsabilidade para a Igreja de hoje”.</a:t>
            </a:r>
            <a:r>
              <a:rPr lang="pt-BR" sz="2400" i="1" dirty="0">
                <a:solidFill>
                  <a:schemeClr val="tx1"/>
                </a:solidFill>
              </a:rPr>
              <a:t> </a:t>
            </a:r>
          </a:p>
          <a:p>
            <a:endParaRPr lang="pt-BR" sz="2000" dirty="0"/>
          </a:p>
        </p:txBody>
      </p:sp>
      <p:pic>
        <p:nvPicPr>
          <p:cNvPr id="6" name="Imagem 5">
            <a:extLst>
              <a:ext uri="{FF2B5EF4-FFF2-40B4-BE49-F238E27FC236}">
                <a16:creationId xmlns:a16="http://schemas.microsoft.com/office/drawing/2014/main" id="{DFCDF204-AA4F-4944-9A86-132731172E4A}"/>
              </a:ext>
            </a:extLst>
          </p:cNvPr>
          <p:cNvPicPr>
            <a:picLocks noChangeAspect="1"/>
          </p:cNvPicPr>
          <p:nvPr/>
        </p:nvPicPr>
        <p:blipFill>
          <a:blip r:embed="rId2"/>
          <a:stretch>
            <a:fillRect/>
          </a:stretch>
        </p:blipFill>
        <p:spPr>
          <a:xfrm>
            <a:off x="872064" y="1366580"/>
            <a:ext cx="4593715" cy="4122859"/>
          </a:xfrm>
          <a:prstGeom prst="rect">
            <a:avLst/>
          </a:prstGeom>
        </p:spPr>
      </p:pic>
    </p:spTree>
    <p:extLst>
      <p:ext uri="{BB962C8B-B14F-4D97-AF65-F5344CB8AC3E}">
        <p14:creationId xmlns:p14="http://schemas.microsoft.com/office/powerpoint/2010/main" val="198767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707871-D8C2-794C-B1C3-331F6313C553}"/>
              </a:ext>
            </a:extLst>
          </p:cNvPr>
          <p:cNvSpPr>
            <a:spLocks noGrp="1"/>
          </p:cNvSpPr>
          <p:nvPr>
            <p:ph type="title"/>
          </p:nvPr>
        </p:nvSpPr>
        <p:spPr>
          <a:xfrm>
            <a:off x="6106704" y="609600"/>
            <a:ext cx="5364444" cy="1356360"/>
          </a:xfrm>
        </p:spPr>
        <p:txBody>
          <a:bodyPr>
            <a:normAutofit fontScale="90000"/>
          </a:bodyPr>
          <a:lstStyle/>
          <a:p>
            <a:br>
              <a:rPr lang="pt-BR" sz="1800" b="1" dirty="0"/>
            </a:br>
            <a:br>
              <a:rPr lang="pt-BR" sz="1800" b="1" dirty="0"/>
            </a:br>
            <a:r>
              <a:rPr lang="pt-BR" sz="2700" b="1" dirty="0">
                <a:solidFill>
                  <a:schemeClr val="tx1"/>
                </a:solidFill>
              </a:rPr>
              <a:t>b) A liturgia educa na fé (fonte) </a:t>
            </a:r>
            <a:br>
              <a:rPr lang="pt-BR" sz="1800" dirty="0"/>
            </a:br>
            <a:br>
              <a:rPr lang="pt-BR" sz="1800" dirty="0"/>
            </a:br>
            <a:endParaRPr lang="pt-BR" sz="1800" dirty="0"/>
          </a:p>
        </p:txBody>
      </p:sp>
      <p:pic>
        <p:nvPicPr>
          <p:cNvPr id="5" name="Imagem 4">
            <a:extLst>
              <a:ext uri="{FF2B5EF4-FFF2-40B4-BE49-F238E27FC236}">
                <a16:creationId xmlns:a16="http://schemas.microsoft.com/office/drawing/2014/main" id="{A43936F9-9DA4-214F-9042-C3147E590217}"/>
              </a:ext>
            </a:extLst>
          </p:cNvPr>
          <p:cNvPicPr>
            <a:picLocks noChangeAspect="1"/>
          </p:cNvPicPr>
          <p:nvPr/>
        </p:nvPicPr>
        <p:blipFill>
          <a:blip r:embed="rId2"/>
          <a:stretch>
            <a:fillRect/>
          </a:stretch>
        </p:blipFill>
        <p:spPr>
          <a:xfrm>
            <a:off x="872064" y="1366580"/>
            <a:ext cx="4593715" cy="4122859"/>
          </a:xfrm>
          <a:prstGeom prst="rect">
            <a:avLst/>
          </a:prstGeom>
        </p:spPr>
      </p:pic>
      <p:sp>
        <p:nvSpPr>
          <p:cNvPr id="3" name="Espaço Reservado para Conteúdo 2">
            <a:extLst>
              <a:ext uri="{FF2B5EF4-FFF2-40B4-BE49-F238E27FC236}">
                <a16:creationId xmlns:a16="http://schemas.microsoft.com/office/drawing/2014/main" id="{A4F8DCB1-FF50-0344-B771-987A8FCECFAD}"/>
              </a:ext>
            </a:extLst>
          </p:cNvPr>
          <p:cNvSpPr>
            <a:spLocks noGrp="1"/>
          </p:cNvSpPr>
          <p:nvPr>
            <p:ph idx="1"/>
          </p:nvPr>
        </p:nvSpPr>
        <p:spPr>
          <a:xfrm>
            <a:off x="6106703" y="1750979"/>
            <a:ext cx="5576216" cy="4659549"/>
          </a:xfrm>
        </p:spPr>
        <p:txBody>
          <a:bodyPr>
            <a:noAutofit/>
          </a:bodyPr>
          <a:lstStyle/>
          <a:p>
            <a:pPr marL="45720" indent="0">
              <a:buNone/>
            </a:pPr>
            <a:r>
              <a:rPr lang="pt-BR" dirty="0">
                <a:solidFill>
                  <a:schemeClr val="tx1"/>
                </a:solidFill>
              </a:rPr>
              <a:t>Lembra ainda que “a questão decisiva, à qual é preciso responder com urgência, não é </a:t>
            </a:r>
            <a:r>
              <a:rPr lang="pt-BR" b="1" dirty="0">
                <a:solidFill>
                  <a:schemeClr val="tx1"/>
                </a:solidFill>
              </a:rPr>
              <a:t>COMO SE VIVE A LITURGIA , mas COMO SE VIVE DA LITURGIA. </a:t>
            </a:r>
            <a:r>
              <a:rPr lang="pt-BR" dirty="0">
                <a:solidFill>
                  <a:schemeClr val="tx1"/>
                </a:solidFill>
              </a:rPr>
              <a:t>E esclarece que isto implica “viver o que a Liturgia propõe: o perdão invocado, a Palavra escutada, a ação de graças proclamada, a eucaristia recebida como comunhão”. Afinal, </a:t>
            </a:r>
            <a:r>
              <a:rPr lang="pt-BR" b="1" i="1" dirty="0">
                <a:solidFill>
                  <a:schemeClr val="tx1"/>
                </a:solidFill>
              </a:rPr>
              <a:t>“é pela santidade da vida que se dá glória a Deus e o critério último para avaliar a qualidade da liturgia é a qualidade da vida espiritual de quem a celebra”</a:t>
            </a:r>
            <a:r>
              <a:rPr lang="pt-BR" dirty="0">
                <a:solidFill>
                  <a:schemeClr val="tx1"/>
                </a:solidFill>
              </a:rPr>
              <a:t>, condição para viver a liturgia, ápice e fonte da vida da Igreja (Cf. Editorial da Revista de Liturgia, n. 236, mar/abril 2013). </a:t>
            </a:r>
          </a:p>
        </p:txBody>
      </p:sp>
    </p:spTree>
    <p:extLst>
      <p:ext uri="{BB962C8B-B14F-4D97-AF65-F5344CB8AC3E}">
        <p14:creationId xmlns:p14="http://schemas.microsoft.com/office/powerpoint/2010/main" val="151794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6D707871-D8C2-794C-B1C3-331F6313C553}"/>
              </a:ext>
            </a:extLst>
          </p:cNvPr>
          <p:cNvSpPr>
            <a:spLocks noGrp="1"/>
          </p:cNvSpPr>
          <p:nvPr>
            <p:ph type="title"/>
          </p:nvPr>
        </p:nvSpPr>
        <p:spPr>
          <a:xfrm>
            <a:off x="1143000" y="609600"/>
            <a:ext cx="9875520" cy="1356360"/>
          </a:xfrm>
        </p:spPr>
        <p:txBody>
          <a:bodyPr>
            <a:normAutofit fontScale="90000"/>
          </a:bodyPr>
          <a:lstStyle/>
          <a:p>
            <a:br>
              <a:rPr lang="pt-BR" sz="1100" b="1" dirty="0">
                <a:solidFill>
                  <a:srgbClr val="FFFFFF"/>
                </a:solidFill>
              </a:rPr>
            </a:br>
            <a:br>
              <a:rPr lang="pt-BR" sz="1100" b="1" dirty="0">
                <a:solidFill>
                  <a:srgbClr val="FFFFFF"/>
                </a:solidFill>
              </a:rPr>
            </a:br>
            <a:br>
              <a:rPr lang="pt-BR" sz="3600" b="1" dirty="0">
                <a:solidFill>
                  <a:schemeClr val="tx1"/>
                </a:solidFill>
              </a:rPr>
            </a:br>
            <a:r>
              <a:rPr lang="pt-BR" sz="3600" b="1" dirty="0">
                <a:solidFill>
                  <a:schemeClr val="tx1"/>
                </a:solidFill>
              </a:rPr>
              <a:t>4. Retorno à Liturgia como fonte de espiritualidade </a:t>
            </a:r>
            <a:br>
              <a:rPr lang="pt-BR" sz="3600" dirty="0">
                <a:solidFill>
                  <a:schemeClr val="tx1"/>
                </a:solidFill>
              </a:rPr>
            </a:br>
            <a:br>
              <a:rPr lang="pt-BR" sz="1100" dirty="0">
                <a:solidFill>
                  <a:srgbClr val="FFFFFF"/>
                </a:solidFill>
              </a:rPr>
            </a:br>
            <a:br>
              <a:rPr lang="pt-BR" sz="1100" dirty="0">
                <a:solidFill>
                  <a:srgbClr val="FFFFFF"/>
                </a:solidFill>
              </a:rPr>
            </a:br>
            <a:endParaRPr lang="pt-BR" sz="1100" dirty="0">
              <a:solidFill>
                <a:srgbClr val="FFFFFF"/>
              </a:solidFill>
            </a:endParaRPr>
          </a:p>
        </p:txBody>
      </p:sp>
      <p:sp useBgFill="1">
        <p:nvSpPr>
          <p:cNvPr id="12" name="Rectangle 11">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A4F8DCB1-FF50-0344-B771-987A8FCECFAD}"/>
              </a:ext>
            </a:extLst>
          </p:cNvPr>
          <p:cNvSpPr>
            <a:spLocks noGrp="1"/>
          </p:cNvSpPr>
          <p:nvPr>
            <p:ph idx="1"/>
          </p:nvPr>
        </p:nvSpPr>
        <p:spPr>
          <a:xfrm>
            <a:off x="593387" y="2852530"/>
            <a:ext cx="11108987" cy="3557998"/>
          </a:xfrm>
        </p:spPr>
        <p:txBody>
          <a:bodyPr>
            <a:normAutofit lnSpcReduction="10000"/>
          </a:bodyPr>
          <a:lstStyle/>
          <a:p>
            <a:r>
              <a:rPr lang="pt-BR" sz="2400" dirty="0">
                <a:solidFill>
                  <a:schemeClr val="tx1"/>
                </a:solidFill>
              </a:rPr>
              <a:t>São João Paulo II nos recordou que </a:t>
            </a:r>
            <a:r>
              <a:rPr lang="pt-BR" sz="2400" b="1" i="1" dirty="0">
                <a:solidFill>
                  <a:schemeClr val="tx1"/>
                </a:solidFill>
              </a:rPr>
              <a:t>“nada de tudo o que fazemos na liturgia pode aparecer como mais importante do que aquilo que (invisivelmente, mas realmente) faz o Cristo por obra do seu Espírito”</a:t>
            </a:r>
            <a:r>
              <a:rPr lang="pt-BR" sz="2400" dirty="0">
                <a:solidFill>
                  <a:schemeClr val="tx1"/>
                </a:solidFill>
              </a:rPr>
              <a:t> (</a:t>
            </a:r>
            <a:r>
              <a:rPr lang="pt-BR" sz="2400" dirty="0" err="1">
                <a:solidFill>
                  <a:schemeClr val="tx1"/>
                </a:solidFill>
              </a:rPr>
              <a:t>Vicesimus</a:t>
            </a:r>
            <a:r>
              <a:rPr lang="pt-BR" sz="2400" dirty="0">
                <a:solidFill>
                  <a:schemeClr val="tx1"/>
                </a:solidFill>
              </a:rPr>
              <a:t> </a:t>
            </a:r>
            <a:r>
              <a:rPr lang="pt-BR" sz="2400" dirty="0" err="1">
                <a:solidFill>
                  <a:schemeClr val="tx1"/>
                </a:solidFill>
              </a:rPr>
              <a:t>quintus</a:t>
            </a:r>
            <a:r>
              <a:rPr lang="pt-BR" sz="2400" dirty="0">
                <a:solidFill>
                  <a:schemeClr val="tx1"/>
                </a:solidFill>
              </a:rPr>
              <a:t> </a:t>
            </a:r>
            <a:r>
              <a:rPr lang="pt-BR" sz="2400" dirty="0" err="1">
                <a:solidFill>
                  <a:schemeClr val="tx1"/>
                </a:solidFill>
              </a:rPr>
              <a:t>annus</a:t>
            </a:r>
            <a:r>
              <a:rPr lang="pt-BR" sz="2400" dirty="0">
                <a:solidFill>
                  <a:schemeClr val="tx1"/>
                </a:solidFill>
              </a:rPr>
              <a:t>, 10). E, no entanto, na espiritualidade atual, basta ler os autores espirituais mais em voga, a referência à liturgia está ausente: muitas são as referências à oração; raríssimas as referências à liturgia... </a:t>
            </a:r>
          </a:p>
          <a:p>
            <a:r>
              <a:rPr lang="pt-BR" sz="2400" dirty="0">
                <a:solidFill>
                  <a:schemeClr val="tx1"/>
                </a:solidFill>
              </a:rPr>
              <a:t>É bom que se fale da relação entre Bíblia e espiritualidade, ou da </a:t>
            </a:r>
            <a:r>
              <a:rPr lang="pt-BR" sz="2400" dirty="0" err="1">
                <a:solidFill>
                  <a:schemeClr val="tx1"/>
                </a:solidFill>
              </a:rPr>
              <a:t>lectio</a:t>
            </a:r>
            <a:r>
              <a:rPr lang="pt-BR" sz="2400" dirty="0">
                <a:solidFill>
                  <a:schemeClr val="tx1"/>
                </a:solidFill>
              </a:rPr>
              <a:t> divina, mas o mesmo esforço que alguns bispos, Igrejas locais e membros do povo de Deus fizeram pela </a:t>
            </a:r>
            <a:r>
              <a:rPr lang="pt-BR" sz="2400" dirty="0" err="1">
                <a:solidFill>
                  <a:schemeClr val="tx1"/>
                </a:solidFill>
              </a:rPr>
              <a:t>lectio</a:t>
            </a:r>
            <a:r>
              <a:rPr lang="pt-BR" sz="2400" dirty="0">
                <a:solidFill>
                  <a:schemeClr val="tx1"/>
                </a:solidFill>
              </a:rPr>
              <a:t>, deveria ser feito em favor da liturgia, a fonte da espiritualidade: o lugar privilegiado para acolher a Palavra é justamente a liturgia!’ </a:t>
            </a:r>
          </a:p>
          <a:p>
            <a:endParaRPr lang="pt-BR" sz="2000" dirty="0">
              <a:solidFill>
                <a:schemeClr val="tx1"/>
              </a:solidFill>
            </a:endParaRPr>
          </a:p>
        </p:txBody>
      </p:sp>
    </p:spTree>
    <p:extLst>
      <p:ext uri="{BB962C8B-B14F-4D97-AF65-F5344CB8AC3E}">
        <p14:creationId xmlns:p14="http://schemas.microsoft.com/office/powerpoint/2010/main" val="295474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707871-D8C2-794C-B1C3-331F6313C553}"/>
              </a:ext>
            </a:extLst>
          </p:cNvPr>
          <p:cNvSpPr>
            <a:spLocks noGrp="1"/>
          </p:cNvSpPr>
          <p:nvPr>
            <p:ph type="title"/>
          </p:nvPr>
        </p:nvSpPr>
        <p:spPr>
          <a:xfrm>
            <a:off x="967902" y="269780"/>
            <a:ext cx="6693061" cy="1356360"/>
          </a:xfrm>
        </p:spPr>
        <p:txBody>
          <a:bodyPr>
            <a:normAutofit fontScale="90000"/>
          </a:bodyPr>
          <a:lstStyle/>
          <a:p>
            <a:br>
              <a:rPr lang="pt-BR" sz="1100" b="1" dirty="0"/>
            </a:br>
            <a:br>
              <a:rPr lang="pt-BR" sz="3100" b="1" dirty="0">
                <a:solidFill>
                  <a:schemeClr val="tx1"/>
                </a:solidFill>
              </a:rPr>
            </a:br>
            <a:br>
              <a:rPr lang="pt-BR" sz="3100" b="1" dirty="0">
                <a:solidFill>
                  <a:schemeClr val="tx1"/>
                </a:solidFill>
              </a:rPr>
            </a:br>
            <a:r>
              <a:rPr lang="pt-BR" sz="3100" b="1" dirty="0">
                <a:solidFill>
                  <a:schemeClr val="tx1"/>
                </a:solidFill>
              </a:rPr>
              <a:t>4. Retorno à Liturgia como fonte de espiritualidade </a:t>
            </a:r>
            <a:br>
              <a:rPr lang="pt-BR" sz="3100" b="1" dirty="0">
                <a:solidFill>
                  <a:schemeClr val="tx1"/>
                </a:solidFill>
              </a:rPr>
            </a:br>
            <a:br>
              <a:rPr lang="pt-BR" sz="1100" dirty="0"/>
            </a:br>
            <a:br>
              <a:rPr lang="pt-BR" sz="1100" dirty="0"/>
            </a:br>
            <a:endParaRPr lang="pt-BR" sz="1100" dirty="0"/>
          </a:p>
        </p:txBody>
      </p:sp>
      <p:sp>
        <p:nvSpPr>
          <p:cNvPr id="3" name="Espaço Reservado para Conteúdo 2">
            <a:extLst>
              <a:ext uri="{FF2B5EF4-FFF2-40B4-BE49-F238E27FC236}">
                <a16:creationId xmlns:a16="http://schemas.microsoft.com/office/drawing/2014/main" id="{A4F8DCB1-FF50-0344-B771-987A8FCECFAD}"/>
              </a:ext>
            </a:extLst>
          </p:cNvPr>
          <p:cNvSpPr>
            <a:spLocks noGrp="1"/>
          </p:cNvSpPr>
          <p:nvPr>
            <p:ph idx="1"/>
          </p:nvPr>
        </p:nvSpPr>
        <p:spPr>
          <a:xfrm>
            <a:off x="554478" y="2057400"/>
            <a:ext cx="7281584" cy="4038600"/>
          </a:xfrm>
        </p:spPr>
        <p:txBody>
          <a:bodyPr>
            <a:noAutofit/>
          </a:bodyPr>
          <a:lstStyle/>
          <a:p>
            <a:pPr marL="45720" indent="0">
              <a:buNone/>
            </a:pPr>
            <a:r>
              <a:rPr lang="pt-BR" sz="2400" dirty="0">
                <a:solidFill>
                  <a:schemeClr val="tx1"/>
                </a:solidFill>
              </a:rPr>
              <a:t>Esta divergência entre liturgia e espiritualidade infelizmente é devida também à responsabilidade dos agentes litúrgicos e pastorais que de fato não reconhecem na liturgia a qualidade de fonte da teologia, da espiritualidade e, em consequência, da pastoral.</a:t>
            </a:r>
            <a:r>
              <a:rPr lang="pt-BR" sz="2400" dirty="0">
                <a:solidFill>
                  <a:schemeClr val="tx1"/>
                </a:solidFill>
                <a:effectLst/>
              </a:rPr>
              <a:t> </a:t>
            </a:r>
          </a:p>
          <a:p>
            <a:pPr marL="45720" indent="0">
              <a:buNone/>
            </a:pPr>
            <a:r>
              <a:rPr lang="pt-BR" sz="2400" dirty="0">
                <a:solidFill>
                  <a:schemeClr val="tx1"/>
                </a:solidFill>
              </a:rPr>
              <a:t>Os cristãos hoje querem encontrar na liturgia o lugar no qual experimenta o que a fé permite viver, isto é, o que pode inspirar e educar a sua conduta, ou seja, o que eles/elas podem receber e testemunhar. É na liturgia que deveria ser possível escutar Jesus Cristo falando e chamando: “Se queres..., Vem..., segue-me..., </a:t>
            </a:r>
          </a:p>
        </p:txBody>
      </p:sp>
      <p:pic>
        <p:nvPicPr>
          <p:cNvPr id="4" name="Imagem 3">
            <a:extLst>
              <a:ext uri="{FF2B5EF4-FFF2-40B4-BE49-F238E27FC236}">
                <a16:creationId xmlns:a16="http://schemas.microsoft.com/office/drawing/2014/main" id="{7A202C78-EF1E-6A47-91CF-E66212836E4D}"/>
              </a:ext>
            </a:extLst>
          </p:cNvPr>
          <p:cNvPicPr>
            <a:picLocks noChangeAspect="1"/>
          </p:cNvPicPr>
          <p:nvPr/>
        </p:nvPicPr>
        <p:blipFill rotWithShape="1">
          <a:blip r:embed="rId2"/>
          <a:srcRect l="16993" r="25829" b="1"/>
          <a:stretch/>
        </p:blipFill>
        <p:spPr>
          <a:xfrm>
            <a:off x="8310622" y="243840"/>
            <a:ext cx="3646837" cy="6377939"/>
          </a:xfrm>
          <a:prstGeom prst="rect">
            <a:avLst/>
          </a:prstGeom>
        </p:spPr>
      </p:pic>
    </p:spTree>
    <p:extLst>
      <p:ext uri="{BB962C8B-B14F-4D97-AF65-F5344CB8AC3E}">
        <p14:creationId xmlns:p14="http://schemas.microsoft.com/office/powerpoint/2010/main" val="42301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C0DD7BF-8F3D-4D34-A37A-85563D3D6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A82C64D9-D855-4343-BB40-3E465EFFA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106D061A-80BB-4A08-8350-176FFFDCC3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3CF6BE5-8836-47A6-BFA6-BFB4D9B8F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29C610-56A2-448A-A78A-B45BBEC85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381286A6-16B3-4525-9867-BBADEA477A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E5F83EB7-9B69-374C-9373-935BFEAC7A07}"/>
              </a:ext>
            </a:extLst>
          </p:cNvPr>
          <p:cNvSpPr>
            <a:spLocks noGrp="1"/>
          </p:cNvSpPr>
          <p:nvPr>
            <p:ph type="title"/>
          </p:nvPr>
        </p:nvSpPr>
        <p:spPr>
          <a:xfrm>
            <a:off x="1109980" y="5226940"/>
            <a:ext cx="9966960" cy="1325880"/>
          </a:xfrm>
        </p:spPr>
        <p:txBody>
          <a:bodyPr vert="horz" lIns="91440" tIns="45720" rIns="91440" bIns="45720" rtlCol="0" anchor="b">
            <a:normAutofit/>
          </a:bodyPr>
          <a:lstStyle/>
          <a:p>
            <a:pPr algn="ctr">
              <a:lnSpc>
                <a:spcPct val="85000"/>
              </a:lnSpc>
            </a:pPr>
            <a:br>
              <a:rPr lang="en-US" sz="2100" b="1" cap="all" dirty="0"/>
            </a:br>
            <a:r>
              <a:rPr lang="en-US" sz="2400" b="1" cap="all" dirty="0">
                <a:solidFill>
                  <a:schemeClr val="tx1"/>
                </a:solidFill>
              </a:rPr>
              <a:t>5. As </a:t>
            </a:r>
            <a:r>
              <a:rPr lang="en-US" sz="2400" b="1" cap="all" dirty="0" err="1">
                <a:solidFill>
                  <a:schemeClr val="tx1"/>
                </a:solidFill>
              </a:rPr>
              <a:t>celebrações</a:t>
            </a:r>
            <a:r>
              <a:rPr lang="en-US" sz="2400" b="1" cap="all" dirty="0">
                <a:solidFill>
                  <a:schemeClr val="tx1"/>
                </a:solidFill>
              </a:rPr>
              <a:t> </a:t>
            </a:r>
            <a:r>
              <a:rPr lang="en-US" sz="2400" b="1" cap="all" dirty="0" err="1">
                <a:solidFill>
                  <a:schemeClr val="tx1"/>
                </a:solidFill>
              </a:rPr>
              <a:t>litúrgicas</a:t>
            </a:r>
            <a:r>
              <a:rPr lang="en-US" sz="2400" b="1" cap="all" dirty="0">
                <a:solidFill>
                  <a:schemeClr val="tx1"/>
                </a:solidFill>
              </a:rPr>
              <a:t> no </a:t>
            </a:r>
            <a:r>
              <a:rPr lang="en-US" sz="2400" b="1" cap="all" dirty="0" err="1">
                <a:solidFill>
                  <a:schemeClr val="tx1"/>
                </a:solidFill>
              </a:rPr>
              <a:t>itinerário</a:t>
            </a:r>
            <a:r>
              <a:rPr lang="en-US" sz="2400" b="1" cap="all" dirty="0">
                <a:solidFill>
                  <a:schemeClr val="tx1"/>
                </a:solidFill>
              </a:rPr>
              <a:t> do </a:t>
            </a:r>
            <a:r>
              <a:rPr lang="en-US" sz="2400" b="1" cap="all" dirty="0" err="1">
                <a:solidFill>
                  <a:schemeClr val="tx1"/>
                </a:solidFill>
              </a:rPr>
              <a:t>catecumenato</a:t>
            </a:r>
            <a:r>
              <a:rPr lang="en-US" sz="2400" b="1" cap="all" dirty="0">
                <a:solidFill>
                  <a:schemeClr val="tx1"/>
                </a:solidFill>
              </a:rPr>
              <a:t> </a:t>
            </a:r>
            <a:br>
              <a:rPr lang="en-US" sz="2100" b="1" cap="all" dirty="0"/>
            </a:br>
            <a:endParaRPr lang="en-US" sz="2100" b="1" cap="all" dirty="0"/>
          </a:p>
        </p:txBody>
      </p:sp>
      <p:pic>
        <p:nvPicPr>
          <p:cNvPr id="4" name="Espaço Reservado para Conteúdo 3">
            <a:extLst>
              <a:ext uri="{FF2B5EF4-FFF2-40B4-BE49-F238E27FC236}">
                <a16:creationId xmlns:a16="http://schemas.microsoft.com/office/drawing/2014/main" id="{71F5512A-41E7-7546-9ECA-D285210AA281}"/>
              </a:ext>
            </a:extLst>
          </p:cNvPr>
          <p:cNvPicPr>
            <a:picLocks noGrp="1" noChangeAspect="1"/>
          </p:cNvPicPr>
          <p:nvPr>
            <p:ph idx="1"/>
          </p:nvPr>
        </p:nvPicPr>
        <p:blipFill rotWithShape="1">
          <a:blip r:embed="rId2"/>
          <a:srcRect l="-172" t="6837" r="173" b="7428"/>
          <a:stretch/>
        </p:blipFill>
        <p:spPr>
          <a:xfrm>
            <a:off x="175099" y="256540"/>
            <a:ext cx="11809865" cy="5243208"/>
          </a:xfrm>
          <a:prstGeom prst="rect">
            <a:avLst/>
          </a:prstGeom>
        </p:spPr>
      </p:pic>
    </p:spTree>
    <p:extLst>
      <p:ext uri="{BB962C8B-B14F-4D97-AF65-F5344CB8AC3E}">
        <p14:creationId xmlns:p14="http://schemas.microsoft.com/office/powerpoint/2010/main" val="154916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E5F83EB7-9B69-374C-9373-935BFEAC7A07}"/>
              </a:ext>
            </a:extLst>
          </p:cNvPr>
          <p:cNvSpPr>
            <a:spLocks noGrp="1"/>
          </p:cNvSpPr>
          <p:nvPr>
            <p:ph type="title"/>
          </p:nvPr>
        </p:nvSpPr>
        <p:spPr>
          <a:xfrm>
            <a:off x="1143000" y="609600"/>
            <a:ext cx="9875520" cy="1356360"/>
          </a:xfrm>
        </p:spPr>
        <p:txBody>
          <a:bodyPr>
            <a:normAutofit fontScale="90000"/>
          </a:bodyPr>
          <a:lstStyle/>
          <a:p>
            <a:br>
              <a:rPr lang="pt-BR" sz="3100" b="1" dirty="0">
                <a:solidFill>
                  <a:srgbClr val="FFFFFF"/>
                </a:solidFill>
              </a:rPr>
            </a:br>
            <a:r>
              <a:rPr lang="pt-BR" sz="3100" b="1" dirty="0">
                <a:solidFill>
                  <a:srgbClr val="FFFFFF"/>
                </a:solidFill>
              </a:rPr>
              <a:t>5.1. A modalidade do RICA de introduzir os que buscam a fé </a:t>
            </a:r>
          </a:p>
        </p:txBody>
      </p:sp>
      <p:sp useBgFill="1">
        <p:nvSpPr>
          <p:cNvPr id="14" name="Rectangle 13">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spaço Reservado para Conteúdo 4">
            <a:extLst>
              <a:ext uri="{FF2B5EF4-FFF2-40B4-BE49-F238E27FC236}">
                <a16:creationId xmlns:a16="http://schemas.microsoft.com/office/drawing/2014/main" id="{55F049B6-3209-304C-BAF9-451E08E2B39C}"/>
              </a:ext>
            </a:extLst>
          </p:cNvPr>
          <p:cNvSpPr>
            <a:spLocks noGrp="1"/>
          </p:cNvSpPr>
          <p:nvPr>
            <p:ph idx="1"/>
          </p:nvPr>
        </p:nvSpPr>
        <p:spPr>
          <a:xfrm>
            <a:off x="1143000" y="2852530"/>
            <a:ext cx="9872871" cy="3683737"/>
          </a:xfrm>
        </p:spPr>
        <p:txBody>
          <a:bodyPr>
            <a:normAutofit lnSpcReduction="10000"/>
          </a:bodyPr>
          <a:lstStyle/>
          <a:p>
            <a:r>
              <a:rPr lang="pt-BR" sz="2800" dirty="0">
                <a:solidFill>
                  <a:schemeClr val="tx1"/>
                </a:solidFill>
              </a:rPr>
              <a:t>O RICA afirma quatro meios para se realizar o catecumenato: </a:t>
            </a:r>
            <a:r>
              <a:rPr lang="pt-BR" sz="2800" b="1" u="sng" dirty="0">
                <a:solidFill>
                  <a:schemeClr val="tx1"/>
                </a:solidFill>
              </a:rPr>
              <a:t>catequese, prática da vida cristã, liturgia, testemunho da vida aliada à profissão de fé. </a:t>
            </a:r>
          </a:p>
          <a:p>
            <a:r>
              <a:rPr lang="pt-BR" sz="2800" dirty="0">
                <a:solidFill>
                  <a:schemeClr val="tx1"/>
                </a:solidFill>
              </a:rPr>
              <a:t>A finalidade da catequese é levar os catecúmenos não só ao conhecimento de dogmas e preceitos, mas terem a íntima percepção do mistério da salvação que desejam participar; esclarecer a fé, dirigir o coração para Deus, incentivar a participação nos mistérios litúrgicos, animar o apostolado e orientar toda a vida segundo o espírito de Cristo.</a:t>
            </a:r>
            <a:r>
              <a:rPr lang="pt-BR" sz="2800" dirty="0">
                <a:solidFill>
                  <a:schemeClr val="tx1"/>
                </a:solidFill>
                <a:effectLst/>
              </a:rPr>
              <a:t> </a:t>
            </a:r>
            <a:endParaRPr lang="pt-BR" sz="2800" dirty="0">
              <a:solidFill>
                <a:schemeClr val="tx1"/>
              </a:solidFill>
            </a:endParaRPr>
          </a:p>
        </p:txBody>
      </p:sp>
    </p:spTree>
    <p:extLst>
      <p:ext uri="{BB962C8B-B14F-4D97-AF65-F5344CB8AC3E}">
        <p14:creationId xmlns:p14="http://schemas.microsoft.com/office/powerpoint/2010/main" val="771876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E54C99A-B383-8B45-9949-CC70C9B3C2DF}"/>
              </a:ext>
            </a:extLst>
          </p:cNvPr>
          <p:cNvPicPr>
            <a:picLocks noChangeAspect="1"/>
          </p:cNvPicPr>
          <p:nvPr/>
        </p:nvPicPr>
        <p:blipFill>
          <a:blip r:embed="rId2"/>
          <a:stretch>
            <a:fillRect/>
          </a:stretch>
        </p:blipFill>
        <p:spPr>
          <a:xfrm rot="21259370">
            <a:off x="7315204" y="1067629"/>
            <a:ext cx="4375474" cy="4386440"/>
          </a:xfrm>
          <a:prstGeom prst="rect">
            <a:avLst/>
          </a:prstGeom>
        </p:spPr>
      </p:pic>
      <p:sp>
        <p:nvSpPr>
          <p:cNvPr id="2" name="Título 1">
            <a:extLst>
              <a:ext uri="{FF2B5EF4-FFF2-40B4-BE49-F238E27FC236}">
                <a16:creationId xmlns:a16="http://schemas.microsoft.com/office/drawing/2014/main" id="{E5F83EB7-9B69-374C-9373-935BFEAC7A07}"/>
              </a:ext>
            </a:extLst>
          </p:cNvPr>
          <p:cNvSpPr>
            <a:spLocks noGrp="1"/>
          </p:cNvSpPr>
          <p:nvPr>
            <p:ph type="title"/>
          </p:nvPr>
        </p:nvSpPr>
        <p:spPr>
          <a:xfrm>
            <a:off x="707064" y="609600"/>
            <a:ext cx="6993914" cy="1356360"/>
          </a:xfrm>
        </p:spPr>
        <p:txBody>
          <a:bodyPr>
            <a:noAutofit/>
          </a:bodyPr>
          <a:lstStyle/>
          <a:p>
            <a:br>
              <a:rPr lang="pt-BR" sz="3200" b="1" dirty="0">
                <a:solidFill>
                  <a:schemeClr val="tx1"/>
                </a:solidFill>
              </a:rPr>
            </a:br>
            <a:r>
              <a:rPr lang="pt-BR" sz="3200" b="1" dirty="0">
                <a:solidFill>
                  <a:schemeClr val="tx1"/>
                </a:solidFill>
              </a:rPr>
              <a:t>5.1. A modalidade do RICA de introduzir os que buscam a fé </a:t>
            </a:r>
          </a:p>
        </p:txBody>
      </p:sp>
      <p:sp>
        <p:nvSpPr>
          <p:cNvPr id="5" name="Espaço Reservado para Conteúdo 4">
            <a:extLst>
              <a:ext uri="{FF2B5EF4-FFF2-40B4-BE49-F238E27FC236}">
                <a16:creationId xmlns:a16="http://schemas.microsoft.com/office/drawing/2014/main" id="{55F049B6-3209-304C-BAF9-451E08E2B39C}"/>
              </a:ext>
            </a:extLst>
          </p:cNvPr>
          <p:cNvSpPr>
            <a:spLocks noGrp="1"/>
          </p:cNvSpPr>
          <p:nvPr>
            <p:ph idx="1"/>
          </p:nvPr>
        </p:nvSpPr>
        <p:spPr>
          <a:xfrm>
            <a:off x="707063" y="2057400"/>
            <a:ext cx="6909693" cy="4038600"/>
          </a:xfrm>
        </p:spPr>
        <p:txBody>
          <a:bodyPr>
            <a:normAutofit/>
          </a:bodyPr>
          <a:lstStyle/>
          <a:p>
            <a:pPr marL="45720" indent="0">
              <a:buNone/>
            </a:pPr>
            <a:r>
              <a:rPr lang="pt-BR" sz="2800" dirty="0">
                <a:solidFill>
                  <a:schemeClr val="tx1"/>
                </a:solidFill>
              </a:rPr>
              <a:t>Com o Ano Litúrgico, a catequese se encontra com seu conteúdo (liturgias celebradas nos diversos tempos), além de apurar o sentido espiritual dos gestos, das ações simbólicas, permitindo ao catecúmeno descobrir a atitude interior (espiritual) que se esconde por detrás dos ritos; é incentivada a descoberta da santificação do Domingo (Dia do Senhor) e a espiritualidade dos sacramentos e sacramentais. </a:t>
            </a:r>
          </a:p>
        </p:txBody>
      </p:sp>
    </p:spTree>
    <p:extLst>
      <p:ext uri="{BB962C8B-B14F-4D97-AF65-F5344CB8AC3E}">
        <p14:creationId xmlns:p14="http://schemas.microsoft.com/office/powerpoint/2010/main" val="124349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a:extLst>
              <a:ext uri="{FF2B5EF4-FFF2-40B4-BE49-F238E27FC236}">
                <a16:creationId xmlns:a16="http://schemas.microsoft.com/office/drawing/2014/main" id="{175ACC7B-D698-914E-9B9C-346FA3CE4292}"/>
              </a:ext>
            </a:extLst>
          </p:cNvPr>
          <p:cNvPicPr>
            <a:picLocks noGrp="1" noChangeAspect="1"/>
          </p:cNvPicPr>
          <p:nvPr>
            <p:ph idx="1"/>
          </p:nvPr>
        </p:nvPicPr>
        <p:blipFill>
          <a:blip r:embed="rId2"/>
          <a:stretch>
            <a:fillRect/>
          </a:stretch>
        </p:blipFill>
        <p:spPr>
          <a:xfrm>
            <a:off x="0" y="0"/>
            <a:ext cx="12191999" cy="6857999"/>
          </a:xfrm>
          <a:prstGeom prst="rect">
            <a:avLst/>
          </a:prstGeom>
        </p:spPr>
      </p:pic>
    </p:spTree>
    <p:extLst>
      <p:ext uri="{BB962C8B-B14F-4D97-AF65-F5344CB8AC3E}">
        <p14:creationId xmlns:p14="http://schemas.microsoft.com/office/powerpoint/2010/main" val="1565739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873D48-65FB-2545-8752-0D78DB38A0E1}"/>
              </a:ext>
            </a:extLst>
          </p:cNvPr>
          <p:cNvSpPr>
            <a:spLocks noGrp="1"/>
          </p:cNvSpPr>
          <p:nvPr>
            <p:ph type="title"/>
          </p:nvPr>
        </p:nvSpPr>
        <p:spPr>
          <a:xfrm>
            <a:off x="6106704" y="609600"/>
            <a:ext cx="5364444" cy="1356360"/>
          </a:xfrm>
        </p:spPr>
        <p:txBody>
          <a:bodyPr>
            <a:normAutofit/>
          </a:bodyPr>
          <a:lstStyle/>
          <a:p>
            <a:r>
              <a:rPr lang="pt-BR" sz="3100" b="1" dirty="0">
                <a:solidFill>
                  <a:schemeClr val="tx1"/>
                </a:solidFill>
              </a:rPr>
              <a:t>5.1. A modalidade do RICA de introduzir os que buscam a fé</a:t>
            </a:r>
          </a:p>
        </p:txBody>
      </p:sp>
      <p:pic>
        <p:nvPicPr>
          <p:cNvPr id="4" name="Imagem 3">
            <a:extLst>
              <a:ext uri="{FF2B5EF4-FFF2-40B4-BE49-F238E27FC236}">
                <a16:creationId xmlns:a16="http://schemas.microsoft.com/office/drawing/2014/main" id="{2EC4B1AE-356E-1942-928B-F122D6DF1FAC}"/>
              </a:ext>
            </a:extLst>
          </p:cNvPr>
          <p:cNvPicPr>
            <a:picLocks noChangeAspect="1"/>
          </p:cNvPicPr>
          <p:nvPr/>
        </p:nvPicPr>
        <p:blipFill rotWithShape="1">
          <a:blip r:embed="rId2"/>
          <a:srcRect l="5328" r="6650" b="-3"/>
          <a:stretch/>
        </p:blipFill>
        <p:spPr>
          <a:xfrm>
            <a:off x="872064" y="857675"/>
            <a:ext cx="4593715" cy="5140669"/>
          </a:xfrm>
          <a:prstGeom prst="rect">
            <a:avLst/>
          </a:prstGeom>
        </p:spPr>
      </p:pic>
      <p:sp>
        <p:nvSpPr>
          <p:cNvPr id="3" name="Espaço Reservado para Conteúdo 2">
            <a:extLst>
              <a:ext uri="{FF2B5EF4-FFF2-40B4-BE49-F238E27FC236}">
                <a16:creationId xmlns:a16="http://schemas.microsoft.com/office/drawing/2014/main" id="{6C00AE51-1399-E64F-82D2-51E35EBC63AB}"/>
              </a:ext>
            </a:extLst>
          </p:cNvPr>
          <p:cNvSpPr>
            <a:spLocks noGrp="1"/>
          </p:cNvSpPr>
          <p:nvPr>
            <p:ph idx="1"/>
          </p:nvPr>
        </p:nvSpPr>
        <p:spPr>
          <a:xfrm>
            <a:off x="6106703" y="2057400"/>
            <a:ext cx="5364444" cy="4038600"/>
          </a:xfrm>
        </p:spPr>
        <p:txBody>
          <a:bodyPr>
            <a:noAutofit/>
          </a:bodyPr>
          <a:lstStyle/>
          <a:p>
            <a:pPr marL="45720" indent="0">
              <a:buNone/>
            </a:pPr>
            <a:r>
              <a:rPr lang="pt-BR" sz="3200" dirty="0">
                <a:solidFill>
                  <a:schemeClr val="tx1"/>
                </a:solidFill>
              </a:rPr>
              <a:t>A liturgia supõe de fato, uma comunidade. Sem exigência comunitária não é possível sustentar uma boa liturgia a longo prazo, nem sequer uma boa assembleia que celebra comunitariamente a fé. </a:t>
            </a:r>
          </a:p>
        </p:txBody>
      </p:sp>
    </p:spTree>
    <p:extLst>
      <p:ext uri="{BB962C8B-B14F-4D97-AF65-F5344CB8AC3E}">
        <p14:creationId xmlns:p14="http://schemas.microsoft.com/office/powerpoint/2010/main" val="182501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873D48-65FB-2545-8752-0D78DB38A0E1}"/>
              </a:ext>
            </a:extLst>
          </p:cNvPr>
          <p:cNvSpPr>
            <a:spLocks noGrp="1"/>
          </p:cNvSpPr>
          <p:nvPr>
            <p:ph type="title"/>
          </p:nvPr>
        </p:nvSpPr>
        <p:spPr>
          <a:xfrm>
            <a:off x="6106704" y="609600"/>
            <a:ext cx="5364444" cy="1356360"/>
          </a:xfrm>
        </p:spPr>
        <p:txBody>
          <a:bodyPr>
            <a:normAutofit/>
          </a:bodyPr>
          <a:lstStyle/>
          <a:p>
            <a:r>
              <a:rPr lang="pt-BR" b="1" dirty="0">
                <a:solidFill>
                  <a:schemeClr val="tx1"/>
                </a:solidFill>
              </a:rPr>
              <a:t>5.2. Participação litúrgica</a:t>
            </a:r>
          </a:p>
        </p:txBody>
      </p:sp>
      <p:pic>
        <p:nvPicPr>
          <p:cNvPr id="5" name="Imagem 4">
            <a:extLst>
              <a:ext uri="{FF2B5EF4-FFF2-40B4-BE49-F238E27FC236}">
                <a16:creationId xmlns:a16="http://schemas.microsoft.com/office/drawing/2014/main" id="{44D908CA-5B2C-1446-84D1-E13B4978EE52}"/>
              </a:ext>
            </a:extLst>
          </p:cNvPr>
          <p:cNvPicPr>
            <a:picLocks noChangeAspect="1"/>
          </p:cNvPicPr>
          <p:nvPr/>
        </p:nvPicPr>
        <p:blipFill rotWithShape="1">
          <a:blip r:embed="rId2"/>
          <a:srcRect l="3680" r="23492"/>
          <a:stretch/>
        </p:blipFill>
        <p:spPr>
          <a:xfrm>
            <a:off x="872064" y="857675"/>
            <a:ext cx="4593715" cy="5140669"/>
          </a:xfrm>
          <a:prstGeom prst="rect">
            <a:avLst/>
          </a:prstGeom>
        </p:spPr>
      </p:pic>
      <p:sp>
        <p:nvSpPr>
          <p:cNvPr id="3" name="Espaço Reservado para Conteúdo 2">
            <a:extLst>
              <a:ext uri="{FF2B5EF4-FFF2-40B4-BE49-F238E27FC236}">
                <a16:creationId xmlns:a16="http://schemas.microsoft.com/office/drawing/2014/main" id="{6C00AE51-1399-E64F-82D2-51E35EBC63AB}"/>
              </a:ext>
            </a:extLst>
          </p:cNvPr>
          <p:cNvSpPr>
            <a:spLocks noGrp="1"/>
          </p:cNvSpPr>
          <p:nvPr>
            <p:ph idx="1"/>
          </p:nvPr>
        </p:nvSpPr>
        <p:spPr>
          <a:xfrm>
            <a:off x="6106703" y="2057400"/>
            <a:ext cx="5364444" cy="4038600"/>
          </a:xfrm>
        </p:spPr>
        <p:txBody>
          <a:bodyPr>
            <a:noAutofit/>
          </a:bodyPr>
          <a:lstStyle/>
          <a:p>
            <a:pPr marL="45720" indent="0" algn="just">
              <a:buNone/>
            </a:pPr>
            <a:r>
              <a:rPr lang="pt-BR" sz="2800" dirty="0">
                <a:solidFill>
                  <a:schemeClr val="tx1"/>
                </a:solidFill>
              </a:rPr>
              <a:t>Os que são chamados a passar pelas fontes batismais devem qualificar sua participação no mistério de Cristo por meio de ritos, preces, gestos e ações simbólicas. Essa participação é confirmada de diversas formas: </a:t>
            </a:r>
            <a:r>
              <a:rPr lang="pt-BR" sz="2800" b="1" dirty="0">
                <a:solidFill>
                  <a:schemeClr val="tx1"/>
                </a:solidFill>
              </a:rPr>
              <a:t>ativa, plena, frutuosa, interior e exterior.</a:t>
            </a:r>
          </a:p>
        </p:txBody>
      </p:sp>
    </p:spTree>
    <p:extLst>
      <p:ext uri="{BB962C8B-B14F-4D97-AF65-F5344CB8AC3E}">
        <p14:creationId xmlns:p14="http://schemas.microsoft.com/office/powerpoint/2010/main" val="132057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F1D6DC-FB1E-9E48-A91C-AACA772D4C68}"/>
              </a:ext>
            </a:extLst>
          </p:cNvPr>
          <p:cNvSpPr>
            <a:spLocks noGrp="1"/>
          </p:cNvSpPr>
          <p:nvPr>
            <p:ph type="title"/>
          </p:nvPr>
        </p:nvSpPr>
        <p:spPr/>
        <p:txBody>
          <a:bodyPr>
            <a:normAutofit fontScale="90000"/>
          </a:bodyPr>
          <a:lstStyle/>
          <a:p>
            <a:pPr algn="ctr"/>
            <a:br>
              <a:rPr lang="pt-BR" b="1" dirty="0">
                <a:solidFill>
                  <a:schemeClr val="tx1"/>
                </a:solidFill>
              </a:rPr>
            </a:br>
            <a:r>
              <a:rPr lang="pt-BR" b="1" dirty="0">
                <a:solidFill>
                  <a:schemeClr val="tx1"/>
                </a:solidFill>
              </a:rPr>
              <a:t>1. Significado atual: LITURGIA – </a:t>
            </a:r>
            <a:br>
              <a:rPr lang="pt-BR" b="1" dirty="0">
                <a:solidFill>
                  <a:schemeClr val="tx1"/>
                </a:solidFill>
              </a:rPr>
            </a:br>
            <a:r>
              <a:rPr lang="pt-BR" b="1" dirty="0">
                <a:solidFill>
                  <a:schemeClr val="tx1"/>
                </a:solidFill>
              </a:rPr>
              <a:t>expressão e sentido teológico </a:t>
            </a:r>
            <a:br>
              <a:rPr lang="pt-BR" dirty="0">
                <a:solidFill>
                  <a:schemeClr val="tx1"/>
                </a:solidFill>
              </a:rPr>
            </a:br>
            <a:endParaRPr lang="pt-BR" dirty="0">
              <a:solidFill>
                <a:schemeClr val="tx1"/>
              </a:solidFill>
            </a:endParaRPr>
          </a:p>
        </p:txBody>
      </p:sp>
      <p:sp>
        <p:nvSpPr>
          <p:cNvPr id="3" name="Espaço Reservado para Conteúdo 2">
            <a:extLst>
              <a:ext uri="{FF2B5EF4-FFF2-40B4-BE49-F238E27FC236}">
                <a16:creationId xmlns:a16="http://schemas.microsoft.com/office/drawing/2014/main" id="{5B4B8AA1-A417-7B4A-A65B-91BC9D48F993}"/>
              </a:ext>
            </a:extLst>
          </p:cNvPr>
          <p:cNvSpPr>
            <a:spLocks noGrp="1"/>
          </p:cNvSpPr>
          <p:nvPr>
            <p:ph idx="1"/>
          </p:nvPr>
        </p:nvSpPr>
        <p:spPr/>
        <p:txBody>
          <a:bodyPr>
            <a:noAutofit/>
          </a:bodyPr>
          <a:lstStyle/>
          <a:p>
            <a:pPr algn="just"/>
            <a:r>
              <a:rPr lang="pt-BR" sz="2800" dirty="0">
                <a:solidFill>
                  <a:schemeClr val="tx1"/>
                </a:solidFill>
              </a:rPr>
              <a:t>A liturgia cristã é a atualização do mistério de Cristo na assembleia, oculto sob a forma de símbolos, gestos e ações rituais e sacramentais [sinais sensíveis que realizam e significam aquilo que realizam]. </a:t>
            </a:r>
          </a:p>
          <a:p>
            <a:pPr algn="just"/>
            <a:r>
              <a:rPr lang="pt-BR" sz="2800" dirty="0">
                <a:solidFill>
                  <a:schemeClr val="tx1"/>
                </a:solidFill>
              </a:rPr>
              <a:t>Na liturgia é Cristo e seu mistério, que se oferece ao Pai. Cristo é o objetivo na liturgia cristã que celebramos ao longo do ano litúrgico.</a:t>
            </a:r>
            <a:r>
              <a:rPr lang="pt-BR" sz="2800" dirty="0">
                <a:solidFill>
                  <a:schemeClr val="tx1"/>
                </a:solidFill>
                <a:effectLst/>
              </a:rPr>
              <a:t> </a:t>
            </a:r>
          </a:p>
          <a:p>
            <a:pPr algn="just"/>
            <a:r>
              <a:rPr lang="pt-BR" sz="2800" dirty="0">
                <a:solidFill>
                  <a:schemeClr val="tx1"/>
                </a:solidFill>
              </a:rPr>
              <a:t>A liturgia educa para a fé e tem força pedagógica, pois é a expressão de um grupo de pessoas que creem, reunidas em assembleia para celebrar.</a:t>
            </a:r>
          </a:p>
        </p:txBody>
      </p:sp>
    </p:spTree>
    <p:extLst>
      <p:ext uri="{BB962C8B-B14F-4D97-AF65-F5344CB8AC3E}">
        <p14:creationId xmlns:p14="http://schemas.microsoft.com/office/powerpoint/2010/main" val="385745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873D48-65FB-2545-8752-0D78DB38A0E1}"/>
              </a:ext>
            </a:extLst>
          </p:cNvPr>
          <p:cNvSpPr>
            <a:spLocks noGrp="1"/>
          </p:cNvSpPr>
          <p:nvPr>
            <p:ph type="title"/>
          </p:nvPr>
        </p:nvSpPr>
        <p:spPr>
          <a:xfrm>
            <a:off x="6106704" y="609600"/>
            <a:ext cx="5364444" cy="1356360"/>
          </a:xfrm>
        </p:spPr>
        <p:txBody>
          <a:bodyPr>
            <a:normAutofit/>
          </a:bodyPr>
          <a:lstStyle/>
          <a:p>
            <a:r>
              <a:rPr lang="pt-BR" b="1" dirty="0">
                <a:solidFill>
                  <a:schemeClr val="tx1"/>
                </a:solidFill>
              </a:rPr>
              <a:t>5.2. Participação litúrgica</a:t>
            </a:r>
          </a:p>
        </p:txBody>
      </p:sp>
      <p:pic>
        <p:nvPicPr>
          <p:cNvPr id="5" name="Imagem 4">
            <a:extLst>
              <a:ext uri="{FF2B5EF4-FFF2-40B4-BE49-F238E27FC236}">
                <a16:creationId xmlns:a16="http://schemas.microsoft.com/office/drawing/2014/main" id="{44D908CA-5B2C-1446-84D1-E13B4978EE52}"/>
              </a:ext>
            </a:extLst>
          </p:cNvPr>
          <p:cNvPicPr>
            <a:picLocks noChangeAspect="1"/>
          </p:cNvPicPr>
          <p:nvPr/>
        </p:nvPicPr>
        <p:blipFill rotWithShape="1">
          <a:blip r:embed="rId2"/>
          <a:srcRect l="3680" r="23492"/>
          <a:stretch/>
        </p:blipFill>
        <p:spPr>
          <a:xfrm>
            <a:off x="872064" y="857675"/>
            <a:ext cx="4593715" cy="5140669"/>
          </a:xfrm>
          <a:prstGeom prst="rect">
            <a:avLst/>
          </a:prstGeom>
        </p:spPr>
      </p:pic>
      <p:sp>
        <p:nvSpPr>
          <p:cNvPr id="3" name="Espaço Reservado para Conteúdo 2">
            <a:extLst>
              <a:ext uri="{FF2B5EF4-FFF2-40B4-BE49-F238E27FC236}">
                <a16:creationId xmlns:a16="http://schemas.microsoft.com/office/drawing/2014/main" id="{6C00AE51-1399-E64F-82D2-51E35EBC63AB}"/>
              </a:ext>
            </a:extLst>
          </p:cNvPr>
          <p:cNvSpPr>
            <a:spLocks noGrp="1"/>
          </p:cNvSpPr>
          <p:nvPr>
            <p:ph idx="1"/>
          </p:nvPr>
        </p:nvSpPr>
        <p:spPr>
          <a:xfrm>
            <a:off x="6106703" y="2057400"/>
            <a:ext cx="5364444" cy="4038600"/>
          </a:xfrm>
        </p:spPr>
        <p:txBody>
          <a:bodyPr>
            <a:noAutofit/>
          </a:bodyPr>
          <a:lstStyle/>
          <a:p>
            <a:pPr marL="45720" indent="0" algn="just">
              <a:buNone/>
            </a:pPr>
            <a:r>
              <a:rPr lang="pt-BR" sz="3200" dirty="0">
                <a:solidFill>
                  <a:schemeClr val="tx1"/>
                </a:solidFill>
              </a:rPr>
              <a:t>Nossa participação exige que estejamos ‘inteiros’ na celebração, e nosso corpo, templo do Espírito Santo, deve ser sinal de unidade (portanto, sacramento) que estimula os pensamentos e os sentimentos dos participantes.</a:t>
            </a:r>
            <a:endParaRPr lang="pt-BR" sz="3200" b="1" dirty="0">
              <a:solidFill>
                <a:schemeClr val="tx1"/>
              </a:solidFill>
            </a:endParaRPr>
          </a:p>
        </p:txBody>
      </p:sp>
    </p:spTree>
    <p:extLst>
      <p:ext uri="{BB962C8B-B14F-4D97-AF65-F5344CB8AC3E}">
        <p14:creationId xmlns:p14="http://schemas.microsoft.com/office/powerpoint/2010/main" val="291383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873D48-65FB-2545-8752-0D78DB38A0E1}"/>
              </a:ext>
            </a:extLst>
          </p:cNvPr>
          <p:cNvSpPr>
            <a:spLocks noGrp="1"/>
          </p:cNvSpPr>
          <p:nvPr>
            <p:ph type="title"/>
          </p:nvPr>
        </p:nvSpPr>
        <p:spPr>
          <a:xfrm>
            <a:off x="2364828" y="178676"/>
            <a:ext cx="8008882" cy="1356360"/>
          </a:xfrm>
        </p:spPr>
        <p:txBody>
          <a:bodyPr>
            <a:normAutofit/>
          </a:bodyPr>
          <a:lstStyle/>
          <a:p>
            <a:r>
              <a:rPr lang="pt-BR" dirty="0">
                <a:solidFill>
                  <a:schemeClr val="tx1"/>
                </a:solidFill>
              </a:rPr>
              <a:t>a) As celebrações da Palavra </a:t>
            </a:r>
          </a:p>
        </p:txBody>
      </p:sp>
      <p:pic>
        <p:nvPicPr>
          <p:cNvPr id="5" name="Imagem 4">
            <a:extLst>
              <a:ext uri="{FF2B5EF4-FFF2-40B4-BE49-F238E27FC236}">
                <a16:creationId xmlns:a16="http://schemas.microsoft.com/office/drawing/2014/main" id="{4E595398-5B74-4127-8AA7-4B764406773F}"/>
              </a:ext>
            </a:extLst>
          </p:cNvPr>
          <p:cNvPicPr>
            <a:picLocks noChangeAspect="1"/>
          </p:cNvPicPr>
          <p:nvPr/>
        </p:nvPicPr>
        <p:blipFill>
          <a:blip r:embed="rId2"/>
          <a:stretch>
            <a:fillRect/>
          </a:stretch>
        </p:blipFill>
        <p:spPr>
          <a:xfrm>
            <a:off x="872064" y="1366580"/>
            <a:ext cx="4593715" cy="4122859"/>
          </a:xfrm>
          <a:prstGeom prst="rect">
            <a:avLst/>
          </a:prstGeom>
        </p:spPr>
      </p:pic>
      <p:sp>
        <p:nvSpPr>
          <p:cNvPr id="3" name="Espaço Reservado para Conteúdo 2">
            <a:extLst>
              <a:ext uri="{FF2B5EF4-FFF2-40B4-BE49-F238E27FC236}">
                <a16:creationId xmlns:a16="http://schemas.microsoft.com/office/drawing/2014/main" id="{6C00AE51-1399-E64F-82D2-51E35EBC63AB}"/>
              </a:ext>
            </a:extLst>
          </p:cNvPr>
          <p:cNvSpPr>
            <a:spLocks noGrp="1"/>
          </p:cNvSpPr>
          <p:nvPr>
            <p:ph idx="1"/>
          </p:nvPr>
        </p:nvSpPr>
        <p:spPr>
          <a:xfrm>
            <a:off x="6106703" y="1366580"/>
            <a:ext cx="5364444" cy="4729420"/>
          </a:xfrm>
        </p:spPr>
        <p:txBody>
          <a:bodyPr>
            <a:noAutofit/>
          </a:bodyPr>
          <a:lstStyle/>
          <a:p>
            <a:pPr marL="45720" indent="0" algn="just">
              <a:buNone/>
            </a:pPr>
            <a:r>
              <a:rPr lang="pt-BR" sz="2000" dirty="0">
                <a:solidFill>
                  <a:schemeClr val="tx1"/>
                </a:solidFill>
              </a:rPr>
              <a:t>A estrutura dessas celebrações deve ser bem simples: ritos iniciais com canto, leitura(s) bíblica(a) e salmo(s), homilia, ritos conclusivos, </a:t>
            </a:r>
            <a:r>
              <a:rPr lang="pt-BR" sz="2000" dirty="0" err="1">
                <a:solidFill>
                  <a:schemeClr val="tx1"/>
                </a:solidFill>
              </a:rPr>
              <a:t>bênçãos</a:t>
            </a:r>
            <a:r>
              <a:rPr lang="pt-BR" sz="2000" dirty="0">
                <a:solidFill>
                  <a:schemeClr val="tx1"/>
                </a:solidFill>
              </a:rPr>
              <a:t>. As </a:t>
            </a:r>
            <a:r>
              <a:rPr lang="pt-BR" sz="2000" dirty="0" err="1">
                <a:solidFill>
                  <a:schemeClr val="tx1"/>
                </a:solidFill>
              </a:rPr>
              <a:t>bênçãos</a:t>
            </a:r>
            <a:r>
              <a:rPr lang="pt-BR" sz="2000" dirty="0">
                <a:solidFill>
                  <a:schemeClr val="tx1"/>
                </a:solidFill>
              </a:rPr>
              <a:t> ministradas pelos catequistas, como prevê o RICA, são ministradas ao final dessas celebrações. Essas celebrações também exercem o papel de preparadoras para a futura participação plena na Eucaristia. Por serem ações litúrgicas, o seu valor reside na proclamação da palavra como acontecimento de salvação. </a:t>
            </a:r>
          </a:p>
          <a:p>
            <a:pPr marL="45720" indent="0" algn="just">
              <a:buNone/>
            </a:pPr>
            <a:r>
              <a:rPr lang="pt-BR" sz="2000" dirty="0">
                <a:solidFill>
                  <a:schemeClr val="tx1"/>
                </a:solidFill>
              </a:rPr>
              <a:t>As celebrações da Palavra são presididas geralmente por um catequista ou por algum ministro da Palavra da comunidade, desde que esteja inserido no processo de iniciação à vida cristã. Pode ainda ser presidida pelo próprio presbítero da comunidade.</a:t>
            </a:r>
            <a:endParaRPr lang="pt-BR" sz="2000" b="1" dirty="0">
              <a:solidFill>
                <a:schemeClr val="tx1"/>
              </a:solidFill>
            </a:endParaRPr>
          </a:p>
        </p:txBody>
      </p:sp>
    </p:spTree>
    <p:extLst>
      <p:ext uri="{BB962C8B-B14F-4D97-AF65-F5344CB8AC3E}">
        <p14:creationId xmlns:p14="http://schemas.microsoft.com/office/powerpoint/2010/main" val="76131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F86E95-42D1-446F-9187-CFC01F7D97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F4873D48-65FB-2545-8752-0D78DB38A0E1}"/>
              </a:ext>
            </a:extLst>
          </p:cNvPr>
          <p:cNvSpPr>
            <a:spLocks noGrp="1"/>
          </p:cNvSpPr>
          <p:nvPr>
            <p:ph type="title"/>
          </p:nvPr>
        </p:nvSpPr>
        <p:spPr>
          <a:xfrm>
            <a:off x="1143000" y="609600"/>
            <a:ext cx="6693061" cy="1356360"/>
          </a:xfrm>
        </p:spPr>
        <p:txBody>
          <a:bodyPr>
            <a:normAutofit/>
          </a:bodyPr>
          <a:lstStyle/>
          <a:p>
            <a:r>
              <a:rPr lang="pt-BR">
                <a:solidFill>
                  <a:schemeClr val="bg1"/>
                </a:solidFill>
              </a:rPr>
              <a:t>b) As bênçãos durante o pré-catecumenato </a:t>
            </a:r>
          </a:p>
        </p:txBody>
      </p:sp>
      <p:sp>
        <p:nvSpPr>
          <p:cNvPr id="3" name="Espaço Reservado para Conteúdo 2">
            <a:extLst>
              <a:ext uri="{FF2B5EF4-FFF2-40B4-BE49-F238E27FC236}">
                <a16:creationId xmlns:a16="http://schemas.microsoft.com/office/drawing/2014/main" id="{6C00AE51-1399-E64F-82D2-51E35EBC63AB}"/>
              </a:ext>
            </a:extLst>
          </p:cNvPr>
          <p:cNvSpPr>
            <a:spLocks noGrp="1"/>
          </p:cNvSpPr>
          <p:nvPr>
            <p:ph idx="1"/>
          </p:nvPr>
        </p:nvSpPr>
        <p:spPr>
          <a:xfrm>
            <a:off x="599090" y="2057400"/>
            <a:ext cx="7236971" cy="4038600"/>
          </a:xfrm>
        </p:spPr>
        <p:txBody>
          <a:bodyPr>
            <a:noAutofit/>
          </a:bodyPr>
          <a:lstStyle/>
          <a:p>
            <a:pPr algn="just"/>
            <a:r>
              <a:rPr lang="pt-BR" sz="3200" dirty="0" err="1">
                <a:solidFill>
                  <a:schemeClr val="bg1"/>
                </a:solidFill>
              </a:rPr>
              <a:t>Estímulo</a:t>
            </a:r>
            <a:r>
              <a:rPr lang="pt-BR" sz="3200" dirty="0">
                <a:solidFill>
                  <a:schemeClr val="bg1"/>
                </a:solidFill>
              </a:rPr>
              <a:t> e sentido: Os catequistas são estimulados pela Igreja a celebrar a </a:t>
            </a:r>
            <a:r>
              <a:rPr lang="pt-BR" sz="3200" dirty="0" err="1">
                <a:solidFill>
                  <a:schemeClr val="bg1"/>
                </a:solidFill>
              </a:rPr>
              <a:t>bênção</a:t>
            </a:r>
            <a:r>
              <a:rPr lang="pt-BR" sz="3200" dirty="0">
                <a:solidFill>
                  <a:schemeClr val="bg1"/>
                </a:solidFill>
              </a:rPr>
              <a:t> de Deus: “Sejam dadas (...) as </a:t>
            </a:r>
            <a:r>
              <a:rPr lang="pt-BR" sz="3200" dirty="0" err="1">
                <a:solidFill>
                  <a:schemeClr val="bg1"/>
                </a:solidFill>
              </a:rPr>
              <a:t>bênçãos</a:t>
            </a:r>
            <a:r>
              <a:rPr lang="pt-BR" sz="3200" dirty="0">
                <a:solidFill>
                  <a:schemeClr val="bg1"/>
                </a:solidFill>
              </a:rPr>
              <a:t> que expressam o amor de Deus e a solicitude da Igreja, a fim de que, não possuindo a graça dos sacramentos, recebam da Igreja, coragem, alegria e paz para continuarem o trabalho e a caminhada” (RICA, n. 102). </a:t>
            </a:r>
          </a:p>
        </p:txBody>
      </p:sp>
      <p:pic>
        <p:nvPicPr>
          <p:cNvPr id="5" name="Imagem 4">
            <a:extLst>
              <a:ext uri="{FF2B5EF4-FFF2-40B4-BE49-F238E27FC236}">
                <a16:creationId xmlns:a16="http://schemas.microsoft.com/office/drawing/2014/main" id="{BAF0974D-A2D3-A04E-8D20-C1EBB9068801}"/>
              </a:ext>
            </a:extLst>
          </p:cNvPr>
          <p:cNvPicPr>
            <a:picLocks noChangeAspect="1"/>
          </p:cNvPicPr>
          <p:nvPr/>
        </p:nvPicPr>
        <p:blipFill rotWithShape="1">
          <a:blip r:embed="rId2"/>
          <a:srcRect l="26337" r="35495" b="-2"/>
          <a:stretch/>
        </p:blipFill>
        <p:spPr>
          <a:xfrm>
            <a:off x="8301386" y="243840"/>
            <a:ext cx="3646837" cy="6377939"/>
          </a:xfrm>
          <a:prstGeom prst="rect">
            <a:avLst/>
          </a:prstGeom>
        </p:spPr>
      </p:pic>
      <p:sp>
        <p:nvSpPr>
          <p:cNvPr id="12" name="Rectangle 11">
            <a:extLst>
              <a:ext uri="{FF2B5EF4-FFF2-40B4-BE49-F238E27FC236}">
                <a16:creationId xmlns:a16="http://schemas.microsoft.com/office/drawing/2014/main" id="{A3BA6363-1B19-49E0-A5CE-CCB212D8EB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7210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F86E95-42D1-446F-9187-CFC01F7D97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F4873D48-65FB-2545-8752-0D78DB38A0E1}"/>
              </a:ext>
            </a:extLst>
          </p:cNvPr>
          <p:cNvSpPr>
            <a:spLocks noGrp="1"/>
          </p:cNvSpPr>
          <p:nvPr>
            <p:ph type="title"/>
          </p:nvPr>
        </p:nvSpPr>
        <p:spPr>
          <a:xfrm>
            <a:off x="1143000" y="609600"/>
            <a:ext cx="6693061" cy="1356360"/>
          </a:xfrm>
        </p:spPr>
        <p:txBody>
          <a:bodyPr>
            <a:normAutofit/>
          </a:bodyPr>
          <a:lstStyle/>
          <a:p>
            <a:r>
              <a:rPr lang="pt-BR">
                <a:solidFill>
                  <a:schemeClr val="bg1"/>
                </a:solidFill>
              </a:rPr>
              <a:t>b) As bênçãos durante o pré-catecumenato </a:t>
            </a:r>
          </a:p>
        </p:txBody>
      </p:sp>
      <p:sp>
        <p:nvSpPr>
          <p:cNvPr id="3" name="Espaço Reservado para Conteúdo 2">
            <a:extLst>
              <a:ext uri="{FF2B5EF4-FFF2-40B4-BE49-F238E27FC236}">
                <a16:creationId xmlns:a16="http://schemas.microsoft.com/office/drawing/2014/main" id="{6C00AE51-1399-E64F-82D2-51E35EBC63AB}"/>
              </a:ext>
            </a:extLst>
          </p:cNvPr>
          <p:cNvSpPr>
            <a:spLocks noGrp="1"/>
          </p:cNvSpPr>
          <p:nvPr>
            <p:ph idx="1"/>
          </p:nvPr>
        </p:nvSpPr>
        <p:spPr>
          <a:xfrm>
            <a:off x="714704" y="2057400"/>
            <a:ext cx="7121358" cy="4038600"/>
          </a:xfrm>
        </p:spPr>
        <p:txBody>
          <a:bodyPr>
            <a:noAutofit/>
          </a:bodyPr>
          <a:lstStyle/>
          <a:p>
            <a:pPr algn="just"/>
            <a:r>
              <a:rPr lang="pt-BR" sz="2800" dirty="0">
                <a:solidFill>
                  <a:schemeClr val="bg1"/>
                </a:solidFill>
              </a:rPr>
              <a:t>O rito é muito simples e, ao mesmo tempo, significativo. Também aqui, como nos exorcismos e em outros momentos de oração, quem preside primeiramente convida a todos a rezarem em seus corações. Depois de um tempo de silêncio em oração, estende as mãos em direção aos simpatizantes e diz uma das nove orações propostas. Para finalizar, os catecúmenos, se for possível, aproximam-se de quem preside e este impõe as mãos a cada um (RICA, n. 119). </a:t>
            </a:r>
          </a:p>
        </p:txBody>
      </p:sp>
      <p:pic>
        <p:nvPicPr>
          <p:cNvPr id="5" name="Imagem 4">
            <a:extLst>
              <a:ext uri="{FF2B5EF4-FFF2-40B4-BE49-F238E27FC236}">
                <a16:creationId xmlns:a16="http://schemas.microsoft.com/office/drawing/2014/main" id="{BAF0974D-A2D3-A04E-8D20-C1EBB9068801}"/>
              </a:ext>
            </a:extLst>
          </p:cNvPr>
          <p:cNvPicPr>
            <a:picLocks noChangeAspect="1"/>
          </p:cNvPicPr>
          <p:nvPr/>
        </p:nvPicPr>
        <p:blipFill rotWithShape="1">
          <a:blip r:embed="rId2"/>
          <a:srcRect l="26337" r="35495" b="-2"/>
          <a:stretch/>
        </p:blipFill>
        <p:spPr>
          <a:xfrm>
            <a:off x="8301386" y="243840"/>
            <a:ext cx="3646837" cy="6377939"/>
          </a:xfrm>
          <a:prstGeom prst="rect">
            <a:avLst/>
          </a:prstGeom>
        </p:spPr>
      </p:pic>
      <p:sp>
        <p:nvSpPr>
          <p:cNvPr id="12" name="Rectangle 11">
            <a:extLst>
              <a:ext uri="{FF2B5EF4-FFF2-40B4-BE49-F238E27FC236}">
                <a16:creationId xmlns:a16="http://schemas.microsoft.com/office/drawing/2014/main" id="{A3BA6363-1B19-49E0-A5CE-CCB212D8EB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203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C0DD7BF-8F3D-4D34-A37A-85563D3D6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A82C64D9-D855-4343-BB40-3E465EFFA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106D061A-80BB-4A08-8350-176FFFDCC3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3CF6BE5-8836-47A6-BFA6-BFB4D9B8F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29C610-56A2-448A-A78A-B45BBEC85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381286A6-16B3-4525-9867-BBADEA477A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F4873D48-65FB-2545-8752-0D78DB38A0E1}"/>
              </a:ext>
            </a:extLst>
          </p:cNvPr>
          <p:cNvSpPr>
            <a:spLocks noGrp="1"/>
          </p:cNvSpPr>
          <p:nvPr>
            <p:ph type="title"/>
          </p:nvPr>
        </p:nvSpPr>
        <p:spPr>
          <a:xfrm>
            <a:off x="1109980" y="4206240"/>
            <a:ext cx="9966960" cy="1252728"/>
          </a:xfrm>
        </p:spPr>
        <p:txBody>
          <a:bodyPr vert="horz" lIns="91440" tIns="45720" rIns="91440" bIns="45720" rtlCol="0" anchor="b">
            <a:normAutofit/>
          </a:bodyPr>
          <a:lstStyle/>
          <a:p>
            <a:pPr algn="ctr">
              <a:lnSpc>
                <a:spcPct val="85000"/>
              </a:lnSpc>
            </a:pPr>
            <a:r>
              <a:rPr lang="en-US" sz="4100" b="1" cap="all" dirty="0">
                <a:solidFill>
                  <a:schemeClr val="tx1"/>
                </a:solidFill>
              </a:rPr>
              <a:t>c) A </a:t>
            </a:r>
            <a:r>
              <a:rPr lang="en-US" sz="4100" b="1" cap="all" dirty="0" err="1">
                <a:solidFill>
                  <a:schemeClr val="tx1"/>
                </a:solidFill>
              </a:rPr>
              <a:t>celebração</a:t>
            </a:r>
            <a:r>
              <a:rPr lang="en-US" sz="4100" b="1" cap="all" dirty="0">
                <a:solidFill>
                  <a:schemeClr val="tx1"/>
                </a:solidFill>
              </a:rPr>
              <a:t> de entrada no </a:t>
            </a:r>
            <a:r>
              <a:rPr lang="en-US" sz="4100" b="1" cap="all" dirty="0" err="1">
                <a:solidFill>
                  <a:schemeClr val="tx1"/>
                </a:solidFill>
              </a:rPr>
              <a:t>catecumenato</a:t>
            </a:r>
            <a:r>
              <a:rPr lang="en-US" sz="4100" b="1" cap="all" dirty="0">
                <a:solidFill>
                  <a:schemeClr val="tx1"/>
                </a:solidFill>
              </a:rPr>
              <a:t> (no 68-97 do RICA): </a:t>
            </a:r>
          </a:p>
        </p:txBody>
      </p:sp>
      <p:pic>
        <p:nvPicPr>
          <p:cNvPr id="4" name="Espaço Reservado para Conteúdo 3">
            <a:extLst>
              <a:ext uri="{FF2B5EF4-FFF2-40B4-BE49-F238E27FC236}">
                <a16:creationId xmlns:a16="http://schemas.microsoft.com/office/drawing/2014/main" id="{CC65BCD7-2FCB-AC4A-B1F1-DCC473FF932D}"/>
              </a:ext>
            </a:extLst>
          </p:cNvPr>
          <p:cNvPicPr>
            <a:picLocks noGrp="1" noChangeAspect="1"/>
          </p:cNvPicPr>
          <p:nvPr>
            <p:ph idx="1"/>
          </p:nvPr>
        </p:nvPicPr>
        <p:blipFill rotWithShape="1">
          <a:blip r:embed="rId2"/>
          <a:srcRect t="24822" r="1" b="18002"/>
          <a:stretch/>
        </p:blipFill>
        <p:spPr>
          <a:xfrm>
            <a:off x="243840" y="256540"/>
            <a:ext cx="11704320" cy="3764276"/>
          </a:xfrm>
          <a:prstGeom prst="rect">
            <a:avLst/>
          </a:prstGeom>
        </p:spPr>
      </p:pic>
    </p:spTree>
    <p:extLst>
      <p:ext uri="{BB962C8B-B14F-4D97-AF65-F5344CB8AC3E}">
        <p14:creationId xmlns:p14="http://schemas.microsoft.com/office/powerpoint/2010/main" val="230162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2ABE273-A57A-4523-99C5-F4D7F4511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1A15CF5-392D-404A-8095-DD2085F2F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A0B106CE-55A2-EE41-97E9-F76F4ABF5ACF}"/>
              </a:ext>
            </a:extLst>
          </p:cNvPr>
          <p:cNvSpPr>
            <a:spLocks noGrp="1"/>
          </p:cNvSpPr>
          <p:nvPr>
            <p:ph type="title"/>
          </p:nvPr>
        </p:nvSpPr>
        <p:spPr>
          <a:xfrm>
            <a:off x="661855" y="696686"/>
            <a:ext cx="3991987" cy="5399314"/>
          </a:xfrm>
        </p:spPr>
        <p:txBody>
          <a:bodyPr>
            <a:normAutofit/>
          </a:bodyPr>
          <a:lstStyle/>
          <a:p>
            <a:br>
              <a:rPr lang="pt-BR" sz="3200" b="1" dirty="0">
                <a:solidFill>
                  <a:srgbClr val="FFFFFF"/>
                </a:solidFill>
              </a:rPr>
            </a:br>
            <a:r>
              <a:rPr lang="pt-BR" sz="3200" b="1" dirty="0">
                <a:solidFill>
                  <a:srgbClr val="FFFFFF"/>
                </a:solidFill>
              </a:rPr>
              <a:t>INÍCIO </a:t>
            </a:r>
            <a:br>
              <a:rPr lang="pt-BR" sz="3200" b="1" dirty="0">
                <a:solidFill>
                  <a:srgbClr val="FFFFFF"/>
                </a:solidFill>
              </a:rPr>
            </a:br>
            <a:br>
              <a:rPr lang="pt-BR" sz="3200" b="1" dirty="0">
                <a:solidFill>
                  <a:srgbClr val="FFFFFF"/>
                </a:solidFill>
              </a:rPr>
            </a:br>
            <a:r>
              <a:rPr lang="pt-BR" sz="3200" b="1" dirty="0">
                <a:solidFill>
                  <a:srgbClr val="FFFFFF"/>
                </a:solidFill>
              </a:rPr>
              <a:t>(sentido: reunir-se em nome do Senhor) </a:t>
            </a:r>
            <a:br>
              <a:rPr lang="pt-BR" sz="3200" b="1" dirty="0">
                <a:solidFill>
                  <a:srgbClr val="FFFFFF"/>
                </a:solidFill>
              </a:rPr>
            </a:br>
            <a:endParaRPr lang="pt-BR" sz="3200" b="1" dirty="0">
              <a:solidFill>
                <a:srgbClr val="FFFFFF"/>
              </a:solidFill>
            </a:endParaRPr>
          </a:p>
        </p:txBody>
      </p:sp>
      <p:cxnSp>
        <p:nvCxnSpPr>
          <p:cNvPr id="21" name="Straight Connector 20">
            <a:extLst>
              <a:ext uri="{FF2B5EF4-FFF2-40B4-BE49-F238E27FC236}">
                <a16:creationId xmlns:a16="http://schemas.microsoft.com/office/drawing/2014/main" id="{3D0F74E7-7AA9-4171-BCD1-C325B7632D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53842" y="2054826"/>
            <a:ext cx="0" cy="27432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Espaço Reservado para Conteúdo 2">
            <a:extLst>
              <a:ext uri="{FF2B5EF4-FFF2-40B4-BE49-F238E27FC236}">
                <a16:creationId xmlns:a16="http://schemas.microsoft.com/office/drawing/2014/main" id="{8D27E38C-2B94-8D4B-841D-B7E734E5373E}"/>
              </a:ext>
            </a:extLst>
          </p:cNvPr>
          <p:cNvSpPr>
            <a:spLocks noGrp="1"/>
          </p:cNvSpPr>
          <p:nvPr>
            <p:ph idx="1"/>
          </p:nvPr>
        </p:nvSpPr>
        <p:spPr>
          <a:xfrm>
            <a:off x="5075323" y="609600"/>
            <a:ext cx="6359024" cy="5486400"/>
          </a:xfrm>
        </p:spPr>
        <p:txBody>
          <a:bodyPr anchor="ctr">
            <a:normAutofit/>
          </a:bodyPr>
          <a:lstStyle/>
          <a:p>
            <a:pPr marL="514350" indent="-514350">
              <a:buFont typeface="+mj-lt"/>
              <a:buAutoNum type="arabicPeriod"/>
            </a:pPr>
            <a:r>
              <a:rPr lang="pt-BR" sz="2800" dirty="0">
                <a:solidFill>
                  <a:srgbClr val="FFFFFF"/>
                </a:solidFill>
              </a:rPr>
              <a:t>1. Reunião fora da igreja. </a:t>
            </a:r>
          </a:p>
          <a:p>
            <a:pPr marL="514350" indent="-514350">
              <a:buFont typeface="+mj-lt"/>
              <a:buAutoNum type="arabicPeriod"/>
            </a:pPr>
            <a:r>
              <a:rPr lang="pt-BR" sz="2800" dirty="0">
                <a:solidFill>
                  <a:srgbClr val="FFFFFF"/>
                </a:solidFill>
              </a:rPr>
              <a:t>2. Canto. </a:t>
            </a:r>
          </a:p>
          <a:p>
            <a:pPr marL="514350" indent="-514350">
              <a:buFont typeface="+mj-lt"/>
              <a:buAutoNum type="arabicPeriod"/>
            </a:pPr>
            <a:r>
              <a:rPr lang="pt-BR" sz="2800" dirty="0">
                <a:solidFill>
                  <a:srgbClr val="FFFFFF"/>
                </a:solidFill>
              </a:rPr>
              <a:t>3. Saudação.</a:t>
            </a:r>
          </a:p>
          <a:p>
            <a:pPr marL="514350" indent="-514350">
              <a:buFont typeface="+mj-lt"/>
              <a:buAutoNum type="arabicPeriod"/>
            </a:pPr>
            <a:r>
              <a:rPr lang="pt-BR" sz="2800" dirty="0">
                <a:solidFill>
                  <a:srgbClr val="FFFFFF"/>
                </a:solidFill>
              </a:rPr>
              <a:t>4. Palavra sobre a alegria e ação de graças da Igreja pelo itinerário espiritual dos candidatos.</a:t>
            </a:r>
          </a:p>
          <a:p>
            <a:pPr marL="514350" indent="-514350">
              <a:buFont typeface="+mj-lt"/>
              <a:buAutoNum type="arabicPeriod"/>
            </a:pPr>
            <a:r>
              <a:rPr lang="pt-BR" sz="2800" dirty="0">
                <a:solidFill>
                  <a:srgbClr val="FFFFFF"/>
                </a:solidFill>
              </a:rPr>
              <a:t>5. Convite à aproximação dos introdutores e candidatos. </a:t>
            </a:r>
          </a:p>
          <a:p>
            <a:endParaRPr lang="pt-BR" sz="2000" dirty="0">
              <a:solidFill>
                <a:srgbClr val="FFFFFF"/>
              </a:solidFill>
            </a:endParaRPr>
          </a:p>
        </p:txBody>
      </p:sp>
    </p:spTree>
    <p:extLst>
      <p:ext uri="{BB962C8B-B14F-4D97-AF65-F5344CB8AC3E}">
        <p14:creationId xmlns:p14="http://schemas.microsoft.com/office/powerpoint/2010/main" val="175134770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12ABE273-A57A-4523-99C5-F4D7F4511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21A15CF5-392D-404A-8095-DD2085F2F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A0B106CE-55A2-EE41-97E9-F76F4ABF5ACF}"/>
              </a:ext>
            </a:extLst>
          </p:cNvPr>
          <p:cNvSpPr>
            <a:spLocks noGrp="1"/>
          </p:cNvSpPr>
          <p:nvPr>
            <p:ph type="title"/>
          </p:nvPr>
        </p:nvSpPr>
        <p:spPr>
          <a:xfrm>
            <a:off x="578071" y="696686"/>
            <a:ext cx="3975812" cy="5399314"/>
          </a:xfrm>
        </p:spPr>
        <p:txBody>
          <a:bodyPr>
            <a:normAutofit/>
          </a:bodyPr>
          <a:lstStyle/>
          <a:p>
            <a:pPr algn="ctr"/>
            <a:br>
              <a:rPr lang="pt-BR" sz="2200" dirty="0">
                <a:solidFill>
                  <a:srgbClr val="FFFFFF"/>
                </a:solidFill>
              </a:rPr>
            </a:br>
            <a:r>
              <a:rPr lang="pt-BR" sz="2400" b="1" dirty="0">
                <a:solidFill>
                  <a:srgbClr val="FFFFFF"/>
                </a:solidFill>
              </a:rPr>
              <a:t>ADMISSÃO DOS CANDIDATOS </a:t>
            </a:r>
            <a:br>
              <a:rPr lang="pt-BR" sz="2400" b="1" dirty="0">
                <a:solidFill>
                  <a:srgbClr val="FFFFFF"/>
                </a:solidFill>
              </a:rPr>
            </a:br>
            <a:br>
              <a:rPr lang="pt-BR" sz="2400" b="1" dirty="0">
                <a:solidFill>
                  <a:srgbClr val="FFFFFF"/>
                </a:solidFill>
              </a:rPr>
            </a:br>
            <a:r>
              <a:rPr lang="pt-BR" sz="2400" b="1" i="1" dirty="0">
                <a:solidFill>
                  <a:srgbClr val="FFFFFF"/>
                </a:solidFill>
              </a:rPr>
              <a:t>(sentido: fazer com que se sintam pertencentes à comunidade de fé, ao mesmo tempo façam adesão pessoal ao processo de iniciação à vida cristã. A comunidade de fé é testemunha desse processo, por isso os ajuda durante o catecumenato a se manterem no firme propósito)</a:t>
            </a:r>
            <a:br>
              <a:rPr lang="pt-BR" sz="2200" i="1" dirty="0">
                <a:solidFill>
                  <a:srgbClr val="FFFFFF"/>
                </a:solidFill>
              </a:rPr>
            </a:br>
            <a:endParaRPr lang="pt-BR" sz="2200" i="1" dirty="0">
              <a:solidFill>
                <a:srgbClr val="FFFFFF"/>
              </a:solidFill>
            </a:endParaRPr>
          </a:p>
        </p:txBody>
      </p:sp>
      <p:cxnSp>
        <p:nvCxnSpPr>
          <p:cNvPr id="16" name="Straight Connector 11">
            <a:extLst>
              <a:ext uri="{FF2B5EF4-FFF2-40B4-BE49-F238E27FC236}">
                <a16:creationId xmlns:a16="http://schemas.microsoft.com/office/drawing/2014/main" id="{3D0F74E7-7AA9-4171-BCD1-C325B7632D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53842" y="2054826"/>
            <a:ext cx="0" cy="27432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Espaço Reservado para Conteúdo 2">
            <a:extLst>
              <a:ext uri="{FF2B5EF4-FFF2-40B4-BE49-F238E27FC236}">
                <a16:creationId xmlns:a16="http://schemas.microsoft.com/office/drawing/2014/main" id="{8D27E38C-2B94-8D4B-841D-B7E734E5373E}"/>
              </a:ext>
            </a:extLst>
          </p:cNvPr>
          <p:cNvSpPr>
            <a:spLocks noGrp="1"/>
          </p:cNvSpPr>
          <p:nvPr>
            <p:ph idx="1"/>
          </p:nvPr>
        </p:nvSpPr>
        <p:spPr>
          <a:xfrm>
            <a:off x="5075318" y="609600"/>
            <a:ext cx="6359029" cy="6106510"/>
          </a:xfrm>
        </p:spPr>
        <p:txBody>
          <a:bodyPr anchor="ctr">
            <a:normAutofit fontScale="92500" lnSpcReduction="20000"/>
          </a:bodyPr>
          <a:lstStyle/>
          <a:p>
            <a:pPr marL="0" indent="0">
              <a:buNone/>
            </a:pPr>
            <a:r>
              <a:rPr lang="pt-BR" sz="2400" dirty="0">
                <a:solidFill>
                  <a:srgbClr val="FFFFFF"/>
                </a:solidFill>
              </a:rPr>
              <a:t>6. Diálogo sobre o nome e a intenção dos candidatos. </a:t>
            </a:r>
          </a:p>
          <a:p>
            <a:pPr marL="0" indent="0">
              <a:buNone/>
            </a:pPr>
            <a:r>
              <a:rPr lang="pt-BR" sz="2400" dirty="0">
                <a:solidFill>
                  <a:srgbClr val="FFFFFF"/>
                </a:solidFill>
              </a:rPr>
              <a:t>7. Pequena colocação sobre o mistério de Jesus e seu seguimento. </a:t>
            </a:r>
          </a:p>
          <a:p>
            <a:pPr marL="0" indent="0">
              <a:buNone/>
            </a:pPr>
            <a:r>
              <a:rPr lang="pt-BR" sz="2400" dirty="0">
                <a:solidFill>
                  <a:srgbClr val="FFFFFF"/>
                </a:solidFill>
              </a:rPr>
              <a:t>8. Primeira adesão dos candidatos. </a:t>
            </a:r>
          </a:p>
          <a:p>
            <a:pPr marL="0" indent="0">
              <a:buNone/>
            </a:pPr>
            <a:r>
              <a:rPr lang="pt-BR" sz="2400" dirty="0">
                <a:solidFill>
                  <a:srgbClr val="FFFFFF"/>
                </a:solidFill>
              </a:rPr>
              <a:t>9. Pedido de ajuda aos introdutores e presentes. </a:t>
            </a:r>
          </a:p>
          <a:p>
            <a:pPr marL="0" indent="0">
              <a:buNone/>
            </a:pPr>
            <a:r>
              <a:rPr lang="pt-BR" sz="2400" dirty="0">
                <a:solidFill>
                  <a:srgbClr val="FFFFFF"/>
                </a:solidFill>
              </a:rPr>
              <a:t>10. Oração de agradecimento pelo chamamento e pela resposta. </a:t>
            </a:r>
          </a:p>
          <a:p>
            <a:pPr marL="0" indent="0">
              <a:buNone/>
            </a:pPr>
            <a:r>
              <a:rPr lang="pt-BR" sz="2400" dirty="0">
                <a:solidFill>
                  <a:srgbClr val="FFFFFF"/>
                </a:solidFill>
              </a:rPr>
              <a:t>11. Aclamação da assembleia. </a:t>
            </a:r>
          </a:p>
          <a:p>
            <a:pPr marL="0" indent="0">
              <a:buNone/>
            </a:pPr>
            <a:r>
              <a:rPr lang="pt-BR" sz="2400" dirty="0">
                <a:solidFill>
                  <a:srgbClr val="FFFFFF"/>
                </a:solidFill>
              </a:rPr>
              <a:t>12. Assinalação da fronte e dos sentidos. </a:t>
            </a:r>
          </a:p>
          <a:p>
            <a:pPr marL="0" indent="0">
              <a:buNone/>
            </a:pPr>
            <a:r>
              <a:rPr lang="pt-BR" sz="2400" dirty="0">
                <a:solidFill>
                  <a:srgbClr val="FFFFFF"/>
                </a:solidFill>
              </a:rPr>
              <a:t>13. Aclamação da assembleia. </a:t>
            </a:r>
          </a:p>
          <a:p>
            <a:pPr marL="0" indent="0">
              <a:buNone/>
            </a:pPr>
            <a:r>
              <a:rPr lang="pt-BR" sz="2400" dirty="0">
                <a:solidFill>
                  <a:srgbClr val="FFFFFF"/>
                </a:solidFill>
              </a:rPr>
              <a:t>14. Oração conclusiva. </a:t>
            </a:r>
          </a:p>
          <a:p>
            <a:pPr marL="0" indent="0">
              <a:buNone/>
            </a:pPr>
            <a:r>
              <a:rPr lang="pt-BR" sz="2400" dirty="0">
                <a:solidFill>
                  <a:srgbClr val="FFFFFF"/>
                </a:solidFill>
              </a:rPr>
              <a:t>15. Entrega de uma cruz [opcional]. </a:t>
            </a:r>
          </a:p>
          <a:p>
            <a:pPr marL="0" indent="0">
              <a:buNone/>
            </a:pPr>
            <a:r>
              <a:rPr lang="pt-BR" sz="2400" dirty="0">
                <a:solidFill>
                  <a:srgbClr val="FFFFFF"/>
                </a:solidFill>
              </a:rPr>
              <a:t>16. Outro gesto comum de acolhida [opcional]. </a:t>
            </a:r>
          </a:p>
          <a:p>
            <a:pPr marL="0" indent="0">
              <a:buNone/>
            </a:pPr>
            <a:r>
              <a:rPr lang="pt-BR" sz="2400" dirty="0">
                <a:solidFill>
                  <a:srgbClr val="FFFFFF"/>
                </a:solidFill>
              </a:rPr>
              <a:t>17. Convite e entrada na igreja. </a:t>
            </a:r>
          </a:p>
          <a:p>
            <a:pPr marL="0" indent="0">
              <a:buNone/>
            </a:pPr>
            <a:r>
              <a:rPr lang="pt-BR" sz="2400" dirty="0">
                <a:solidFill>
                  <a:srgbClr val="FFFFFF"/>
                </a:solidFill>
              </a:rPr>
              <a:t>18. Canto. </a:t>
            </a:r>
          </a:p>
          <a:p>
            <a:endParaRPr lang="pt-BR" sz="1700" dirty="0">
              <a:solidFill>
                <a:srgbClr val="FFFFFF"/>
              </a:solidFill>
            </a:endParaRPr>
          </a:p>
        </p:txBody>
      </p:sp>
    </p:spTree>
    <p:extLst>
      <p:ext uri="{BB962C8B-B14F-4D97-AF65-F5344CB8AC3E}">
        <p14:creationId xmlns:p14="http://schemas.microsoft.com/office/powerpoint/2010/main" val="235612339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 calcmode="lin" valueType="num">
                                      <p:cBhvr additive="base">
                                        <p:cTn id="6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 calcmode="lin" valueType="num">
                                      <p:cBhvr additive="base">
                                        <p:cTn id="6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xEl>
                                              <p:pRg st="10" end="10"/>
                                            </p:txEl>
                                          </p:spTgt>
                                        </p:tgtEl>
                                        <p:attrNameLst>
                                          <p:attrName>style.visibility</p:attrName>
                                        </p:attrNameLst>
                                      </p:cBhvr>
                                      <p:to>
                                        <p:strVal val="visible"/>
                                      </p:to>
                                    </p:set>
                                    <p:anim calcmode="lin" valueType="num">
                                      <p:cBhvr additive="base">
                                        <p:cTn id="7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
                                            <p:txEl>
                                              <p:pRg st="11" end="11"/>
                                            </p:txEl>
                                          </p:spTgt>
                                        </p:tgtEl>
                                        <p:attrNameLst>
                                          <p:attrName>style.visibility</p:attrName>
                                        </p:attrNameLst>
                                      </p:cBhvr>
                                      <p:to>
                                        <p:strVal val="visible"/>
                                      </p:to>
                                    </p:set>
                                    <p:anim calcmode="lin" valueType="num">
                                      <p:cBhvr additive="base">
                                        <p:cTn id="7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
                                            <p:txEl>
                                              <p:pRg st="12" end="12"/>
                                            </p:txEl>
                                          </p:spTgt>
                                        </p:tgtEl>
                                        <p:attrNameLst>
                                          <p:attrName>style.visibility</p:attrName>
                                        </p:attrNameLst>
                                      </p:cBhvr>
                                      <p:to>
                                        <p:strVal val="visible"/>
                                      </p:to>
                                    </p:set>
                                    <p:anim calcmode="lin" valueType="num">
                                      <p:cBhvr additive="base">
                                        <p:cTn id="8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ítulo 1">
            <a:extLst>
              <a:ext uri="{FF2B5EF4-FFF2-40B4-BE49-F238E27FC236}">
                <a16:creationId xmlns:a16="http://schemas.microsoft.com/office/drawing/2014/main" id="{777803C0-6FA7-2245-8BAA-230CE35CAD15}"/>
              </a:ext>
            </a:extLst>
          </p:cNvPr>
          <p:cNvSpPr>
            <a:spLocks noGrp="1"/>
          </p:cNvSpPr>
          <p:nvPr>
            <p:ph type="title"/>
          </p:nvPr>
        </p:nvSpPr>
        <p:spPr>
          <a:xfrm>
            <a:off x="441008" y="873457"/>
            <a:ext cx="3510881" cy="5222543"/>
          </a:xfrm>
        </p:spPr>
        <p:txBody>
          <a:bodyPr>
            <a:normAutofit/>
          </a:bodyPr>
          <a:lstStyle/>
          <a:p>
            <a:br>
              <a:rPr lang="pt-BR" sz="2800" b="1" dirty="0">
                <a:solidFill>
                  <a:srgbClr val="FFFFFF"/>
                </a:solidFill>
              </a:rPr>
            </a:br>
            <a:r>
              <a:rPr lang="pt-BR" sz="2800" b="1" dirty="0">
                <a:solidFill>
                  <a:srgbClr val="FFFFFF"/>
                </a:solidFill>
              </a:rPr>
              <a:t>LITURGIA DA PALAVRA </a:t>
            </a:r>
            <a:br>
              <a:rPr lang="pt-BR" sz="2800" b="1" dirty="0">
                <a:solidFill>
                  <a:srgbClr val="FFFFFF"/>
                </a:solidFill>
              </a:rPr>
            </a:br>
            <a:br>
              <a:rPr lang="pt-BR" sz="2800" b="1" dirty="0">
                <a:solidFill>
                  <a:srgbClr val="FFFFFF"/>
                </a:solidFill>
              </a:rPr>
            </a:br>
            <a:r>
              <a:rPr lang="pt-BR" sz="2800" b="1" dirty="0">
                <a:solidFill>
                  <a:srgbClr val="FFFFFF"/>
                </a:solidFill>
              </a:rPr>
              <a:t>(sentido: acolher Deus na sua Palavra) </a:t>
            </a:r>
            <a:br>
              <a:rPr lang="pt-BR" sz="2800" b="1" dirty="0">
                <a:solidFill>
                  <a:srgbClr val="FFFFFF"/>
                </a:solidFill>
              </a:rPr>
            </a:br>
            <a:endParaRPr lang="pt-BR" sz="2800" b="1" dirty="0">
              <a:solidFill>
                <a:srgbClr val="FFFFFF"/>
              </a:solidFill>
            </a:endParaRPr>
          </a:p>
        </p:txBody>
      </p:sp>
      <p:sp>
        <p:nvSpPr>
          <p:cNvPr id="3" name="Espaço Reservado para Conteúdo 2">
            <a:extLst>
              <a:ext uri="{FF2B5EF4-FFF2-40B4-BE49-F238E27FC236}">
                <a16:creationId xmlns:a16="http://schemas.microsoft.com/office/drawing/2014/main" id="{35FE8133-3F55-D744-B6A2-B2FF31DAD3A5}"/>
              </a:ext>
            </a:extLst>
          </p:cNvPr>
          <p:cNvSpPr>
            <a:spLocks noGrp="1"/>
          </p:cNvSpPr>
          <p:nvPr>
            <p:ph idx="1"/>
          </p:nvPr>
        </p:nvSpPr>
        <p:spPr>
          <a:xfrm>
            <a:off x="4995081" y="873457"/>
            <a:ext cx="6020790" cy="5222543"/>
          </a:xfrm>
        </p:spPr>
        <p:txBody>
          <a:bodyPr anchor="ctr">
            <a:normAutofit/>
          </a:bodyPr>
          <a:lstStyle/>
          <a:p>
            <a:pPr marL="0" indent="0">
              <a:buNone/>
            </a:pPr>
            <a:r>
              <a:rPr lang="pt-BR" sz="2800" dirty="0">
                <a:solidFill>
                  <a:schemeClr val="tx1"/>
                </a:solidFill>
              </a:rPr>
              <a:t>19. Pequena colocação sobre a dignidade da Palavra de Deus. </a:t>
            </a:r>
          </a:p>
          <a:p>
            <a:pPr marL="0" indent="0">
              <a:buNone/>
            </a:pPr>
            <a:r>
              <a:rPr lang="pt-BR" sz="2800" dirty="0">
                <a:solidFill>
                  <a:schemeClr val="tx1"/>
                </a:solidFill>
              </a:rPr>
              <a:t>20. Entrada e </a:t>
            </a:r>
            <a:r>
              <a:rPr lang="pt-BR" sz="2800" dirty="0" err="1">
                <a:solidFill>
                  <a:schemeClr val="tx1"/>
                </a:solidFill>
              </a:rPr>
              <a:t>incensação</a:t>
            </a:r>
            <a:r>
              <a:rPr lang="pt-BR" sz="2800" dirty="0">
                <a:solidFill>
                  <a:schemeClr val="tx1"/>
                </a:solidFill>
              </a:rPr>
              <a:t> do livro da Palavra de Deus.</a:t>
            </a:r>
            <a:br>
              <a:rPr lang="pt-BR" sz="2800" dirty="0">
                <a:solidFill>
                  <a:schemeClr val="tx1"/>
                </a:solidFill>
              </a:rPr>
            </a:br>
            <a:r>
              <a:rPr lang="pt-BR" sz="2800" dirty="0">
                <a:solidFill>
                  <a:schemeClr val="tx1"/>
                </a:solidFill>
              </a:rPr>
              <a:t>21. Leitura(s) bíblica(s). </a:t>
            </a:r>
          </a:p>
          <a:p>
            <a:pPr marL="0" indent="0">
              <a:buNone/>
            </a:pPr>
            <a:r>
              <a:rPr lang="pt-BR" sz="2800" dirty="0">
                <a:solidFill>
                  <a:schemeClr val="tx1"/>
                </a:solidFill>
              </a:rPr>
              <a:t>22. Homilia. </a:t>
            </a:r>
          </a:p>
          <a:p>
            <a:pPr marL="0" indent="0">
              <a:buNone/>
            </a:pPr>
            <a:r>
              <a:rPr lang="pt-BR" sz="2800" dirty="0">
                <a:solidFill>
                  <a:schemeClr val="tx1"/>
                </a:solidFill>
              </a:rPr>
              <a:t>23. Entrega da Bíblia. </a:t>
            </a:r>
          </a:p>
          <a:p>
            <a:pPr marL="0" indent="0">
              <a:buNone/>
            </a:pPr>
            <a:r>
              <a:rPr lang="pt-BR" sz="2800" dirty="0">
                <a:solidFill>
                  <a:schemeClr val="tx1"/>
                </a:solidFill>
              </a:rPr>
              <a:t>24. Preces pelos catecúmenos, pela Igreja e pelo mundo. </a:t>
            </a:r>
          </a:p>
          <a:p>
            <a:pPr marL="0" indent="0">
              <a:buNone/>
            </a:pPr>
            <a:endParaRPr lang="pt-BR" sz="2000" dirty="0">
              <a:solidFill>
                <a:schemeClr val="tx1"/>
              </a:solidFill>
            </a:endParaRPr>
          </a:p>
        </p:txBody>
      </p:sp>
    </p:spTree>
    <p:extLst>
      <p:ext uri="{BB962C8B-B14F-4D97-AF65-F5344CB8AC3E}">
        <p14:creationId xmlns:p14="http://schemas.microsoft.com/office/powerpoint/2010/main" val="391685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9">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ítulo 1">
            <a:extLst>
              <a:ext uri="{FF2B5EF4-FFF2-40B4-BE49-F238E27FC236}">
                <a16:creationId xmlns:a16="http://schemas.microsoft.com/office/drawing/2014/main" id="{758F33DD-D56C-494C-87BD-0CD7D94D7600}"/>
              </a:ext>
            </a:extLst>
          </p:cNvPr>
          <p:cNvSpPr>
            <a:spLocks noGrp="1"/>
          </p:cNvSpPr>
          <p:nvPr>
            <p:ph type="title"/>
          </p:nvPr>
        </p:nvSpPr>
        <p:spPr>
          <a:xfrm>
            <a:off x="441009" y="873457"/>
            <a:ext cx="3273042" cy="5222543"/>
          </a:xfrm>
        </p:spPr>
        <p:txBody>
          <a:bodyPr>
            <a:normAutofit/>
          </a:bodyPr>
          <a:lstStyle/>
          <a:p>
            <a:endParaRPr lang="pt-BR" sz="2800">
              <a:solidFill>
                <a:srgbClr val="FFFFFF"/>
              </a:solidFill>
            </a:endParaRPr>
          </a:p>
        </p:txBody>
      </p:sp>
      <p:sp>
        <p:nvSpPr>
          <p:cNvPr id="3" name="Espaço Reservado para Conteúdo 2">
            <a:extLst>
              <a:ext uri="{FF2B5EF4-FFF2-40B4-BE49-F238E27FC236}">
                <a16:creationId xmlns:a16="http://schemas.microsoft.com/office/drawing/2014/main" id="{C5A148DF-CB00-064D-B20E-E4FD9C28B6C9}"/>
              </a:ext>
            </a:extLst>
          </p:cNvPr>
          <p:cNvSpPr>
            <a:spLocks noGrp="1"/>
          </p:cNvSpPr>
          <p:nvPr>
            <p:ph idx="1"/>
          </p:nvPr>
        </p:nvSpPr>
        <p:spPr>
          <a:xfrm>
            <a:off x="4995081" y="873457"/>
            <a:ext cx="6020790" cy="5222543"/>
          </a:xfrm>
        </p:spPr>
        <p:txBody>
          <a:bodyPr anchor="ctr">
            <a:normAutofit/>
          </a:bodyPr>
          <a:lstStyle/>
          <a:p>
            <a:pPr marL="0" indent="0">
              <a:buNone/>
            </a:pPr>
            <a:r>
              <a:rPr lang="pt-BR" sz="3200" dirty="0">
                <a:solidFill>
                  <a:schemeClr val="tx1"/>
                </a:solidFill>
              </a:rPr>
              <a:t>DESPEDIDA DOS CATECÚMENOS </a:t>
            </a:r>
            <a:r>
              <a:rPr lang="pt-BR" sz="3200" i="1" dirty="0">
                <a:solidFill>
                  <a:schemeClr val="tx1"/>
                </a:solidFill>
              </a:rPr>
              <a:t>(sentido: voltar ao mundo para dar testemunho daquilo que ouviram e celebraram) </a:t>
            </a:r>
          </a:p>
          <a:p>
            <a:endParaRPr lang="pt-BR" sz="2000" dirty="0">
              <a:solidFill>
                <a:schemeClr val="tx1"/>
              </a:solidFill>
            </a:endParaRPr>
          </a:p>
        </p:txBody>
      </p:sp>
    </p:spTree>
    <p:extLst>
      <p:ext uri="{BB962C8B-B14F-4D97-AF65-F5344CB8AC3E}">
        <p14:creationId xmlns:p14="http://schemas.microsoft.com/office/powerpoint/2010/main" val="42571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95000"/>
            <a:satMod val="140000"/>
          </a:schemeClr>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9">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ítulo 1">
            <a:extLst>
              <a:ext uri="{FF2B5EF4-FFF2-40B4-BE49-F238E27FC236}">
                <a16:creationId xmlns:a16="http://schemas.microsoft.com/office/drawing/2014/main" id="{86A375D6-0CE3-9C40-89A8-D486F9441621}"/>
              </a:ext>
            </a:extLst>
          </p:cNvPr>
          <p:cNvSpPr>
            <a:spLocks noGrp="1"/>
          </p:cNvSpPr>
          <p:nvPr>
            <p:ph type="title"/>
          </p:nvPr>
        </p:nvSpPr>
        <p:spPr>
          <a:xfrm>
            <a:off x="441009" y="873457"/>
            <a:ext cx="3273042" cy="5222543"/>
          </a:xfrm>
        </p:spPr>
        <p:txBody>
          <a:bodyPr>
            <a:normAutofit/>
          </a:bodyPr>
          <a:lstStyle/>
          <a:p>
            <a:r>
              <a:rPr lang="pt-BR" sz="2800" b="1">
                <a:solidFill>
                  <a:srgbClr val="FFFFFF"/>
                </a:solidFill>
              </a:rPr>
              <a:t>5.3. Como avançar no processo do catecumenato? </a:t>
            </a:r>
            <a:br>
              <a:rPr lang="pt-BR" sz="2800">
                <a:solidFill>
                  <a:srgbClr val="FFFFFF"/>
                </a:solidFill>
              </a:rPr>
            </a:br>
            <a:endParaRPr lang="pt-BR" sz="2800">
              <a:solidFill>
                <a:srgbClr val="FFFFFF"/>
              </a:solidFill>
            </a:endParaRPr>
          </a:p>
        </p:txBody>
      </p:sp>
      <p:sp>
        <p:nvSpPr>
          <p:cNvPr id="3" name="Espaço Reservado para Conteúdo 2">
            <a:extLst>
              <a:ext uri="{FF2B5EF4-FFF2-40B4-BE49-F238E27FC236}">
                <a16:creationId xmlns:a16="http://schemas.microsoft.com/office/drawing/2014/main" id="{7F25523A-6EC4-3F4E-8FD2-708B224234DB}"/>
              </a:ext>
            </a:extLst>
          </p:cNvPr>
          <p:cNvSpPr>
            <a:spLocks noGrp="1"/>
          </p:cNvSpPr>
          <p:nvPr>
            <p:ph idx="1"/>
          </p:nvPr>
        </p:nvSpPr>
        <p:spPr>
          <a:xfrm>
            <a:off x="4995081" y="641131"/>
            <a:ext cx="6755910" cy="5875282"/>
          </a:xfrm>
        </p:spPr>
        <p:txBody>
          <a:bodyPr anchor="ctr">
            <a:normAutofit fontScale="92500"/>
          </a:bodyPr>
          <a:lstStyle/>
          <a:p>
            <a:pPr marL="0" indent="0" algn="just">
              <a:buNone/>
            </a:pPr>
            <a:r>
              <a:rPr lang="pt-BR" sz="2000" dirty="0">
                <a:solidFill>
                  <a:schemeClr val="tx1"/>
                </a:solidFill>
              </a:rPr>
              <a:t>a) Fundamentar na catequese com crianças e adultos essa compreensão. Fortalecer o entendimento do porquê da existência de uma comunidade cristã, que surge numa realidade social concreta para evangelizar e transformá-</a:t>
            </a:r>
            <a:r>
              <a:rPr lang="pt-BR" sz="2000" dirty="0" err="1">
                <a:solidFill>
                  <a:schemeClr val="tx1"/>
                </a:solidFill>
              </a:rPr>
              <a:t>la</a:t>
            </a:r>
            <a:r>
              <a:rPr lang="pt-BR" sz="2000" dirty="0">
                <a:solidFill>
                  <a:schemeClr val="tx1"/>
                </a:solidFill>
              </a:rPr>
              <a:t>, à luz do mesmo Evangelho. A comunidade daqueles que creem é um grupo em estado de missão (Sair de si mesmo, papa Francisco). </a:t>
            </a:r>
          </a:p>
          <a:p>
            <a:pPr marL="0" indent="0" algn="just">
              <a:buNone/>
            </a:pPr>
            <a:r>
              <a:rPr lang="pt-BR" sz="2000" dirty="0">
                <a:solidFill>
                  <a:schemeClr val="tx1"/>
                </a:solidFill>
              </a:rPr>
              <a:t>b) Lembrar que a história se encarregou de formar nosso povo. Somos da geração do devocional e do doutrinal, o devocional surgiu por conta de outras coisas, muitas vezes da má compreensão sobre a Eucaristia e o doutrinal sobre a má compreensão da catequese de iniciação cristã. A compreensão que temos agora é fruto disso, desse desvio. </a:t>
            </a:r>
          </a:p>
          <a:p>
            <a:pPr marL="0" indent="0" algn="just">
              <a:buNone/>
            </a:pPr>
            <a:r>
              <a:rPr lang="pt-BR" sz="2000" dirty="0">
                <a:solidFill>
                  <a:schemeClr val="tx1"/>
                </a:solidFill>
              </a:rPr>
              <a:t>c) O povo dá conta disso tudo, sob sua ótica de compreensão, com a ajuda de nós, formadores/as. Por isso é necessário formar nossas assembleias, no sentido de celebrar bem. </a:t>
            </a:r>
          </a:p>
          <a:p>
            <a:pPr marL="0" indent="0" algn="just">
              <a:buNone/>
            </a:pPr>
            <a:r>
              <a:rPr lang="pt-BR" sz="2000" dirty="0">
                <a:solidFill>
                  <a:schemeClr val="tx1"/>
                </a:solidFill>
              </a:rPr>
              <a:t>d) Necessidade de desconstruir muita coisa do nosso tempo histórico a fim de construir algo de novo. Sou eu mesmo que tenho que mudar. Exige de mim uma atenção e uma atitude espiritual. Prestar atenção como se fosse a primeira vez, começar a entrar na dinâmica do processo da mudança da compreensão. </a:t>
            </a:r>
          </a:p>
          <a:p>
            <a:endParaRPr lang="pt-BR" sz="1300" dirty="0">
              <a:solidFill>
                <a:schemeClr val="tx1"/>
              </a:solidFill>
            </a:endParaRPr>
          </a:p>
        </p:txBody>
      </p:sp>
    </p:spTree>
    <p:extLst>
      <p:ext uri="{BB962C8B-B14F-4D97-AF65-F5344CB8AC3E}">
        <p14:creationId xmlns:p14="http://schemas.microsoft.com/office/powerpoint/2010/main" val="369320448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F1D6DC-FB1E-9E48-A91C-AACA772D4C68}"/>
              </a:ext>
            </a:extLst>
          </p:cNvPr>
          <p:cNvSpPr>
            <a:spLocks noGrp="1"/>
          </p:cNvSpPr>
          <p:nvPr>
            <p:ph type="title"/>
          </p:nvPr>
        </p:nvSpPr>
        <p:spPr/>
        <p:txBody>
          <a:bodyPr>
            <a:normAutofit fontScale="90000"/>
          </a:bodyPr>
          <a:lstStyle/>
          <a:p>
            <a:pPr algn="ctr"/>
            <a:br>
              <a:rPr lang="pt-BR" b="1" dirty="0">
                <a:solidFill>
                  <a:schemeClr val="tx1"/>
                </a:solidFill>
              </a:rPr>
            </a:br>
            <a:r>
              <a:rPr lang="pt-BR" b="1" dirty="0">
                <a:solidFill>
                  <a:schemeClr val="tx1"/>
                </a:solidFill>
              </a:rPr>
              <a:t>1. Significado atual: LITURGIA – </a:t>
            </a:r>
            <a:br>
              <a:rPr lang="pt-BR" b="1" dirty="0">
                <a:solidFill>
                  <a:schemeClr val="tx1"/>
                </a:solidFill>
              </a:rPr>
            </a:br>
            <a:r>
              <a:rPr lang="pt-BR" b="1" dirty="0">
                <a:solidFill>
                  <a:schemeClr val="tx1"/>
                </a:solidFill>
              </a:rPr>
              <a:t>expressão e sentido teológico </a:t>
            </a:r>
            <a:br>
              <a:rPr lang="pt-BR" dirty="0">
                <a:solidFill>
                  <a:schemeClr val="tx1"/>
                </a:solidFill>
              </a:rPr>
            </a:br>
            <a:endParaRPr lang="pt-BR" dirty="0">
              <a:solidFill>
                <a:schemeClr val="tx1"/>
              </a:solidFill>
            </a:endParaRPr>
          </a:p>
        </p:txBody>
      </p:sp>
      <p:sp>
        <p:nvSpPr>
          <p:cNvPr id="3" name="Espaço Reservado para Conteúdo 2">
            <a:extLst>
              <a:ext uri="{FF2B5EF4-FFF2-40B4-BE49-F238E27FC236}">
                <a16:creationId xmlns:a16="http://schemas.microsoft.com/office/drawing/2014/main" id="{5B4B8AA1-A417-7B4A-A65B-91BC9D48F993}"/>
              </a:ext>
            </a:extLst>
          </p:cNvPr>
          <p:cNvSpPr>
            <a:spLocks noGrp="1"/>
          </p:cNvSpPr>
          <p:nvPr>
            <p:ph idx="1"/>
          </p:nvPr>
        </p:nvSpPr>
        <p:spPr>
          <a:xfrm>
            <a:off x="1143000" y="2344365"/>
            <a:ext cx="9872871" cy="3907277"/>
          </a:xfrm>
        </p:spPr>
        <p:txBody>
          <a:bodyPr>
            <a:normAutofit/>
          </a:bodyPr>
          <a:lstStyle/>
          <a:p>
            <a:pPr algn="just"/>
            <a:r>
              <a:rPr lang="pt-BR" sz="3200" dirty="0">
                <a:solidFill>
                  <a:schemeClr val="tx1"/>
                </a:solidFill>
              </a:rPr>
              <a:t>Na liturgia, fazemos no hoje aquilo que nos é reservado para o futuro. </a:t>
            </a:r>
          </a:p>
          <a:p>
            <a:pPr algn="just"/>
            <a:r>
              <a:rPr lang="pt-BR" sz="3200" dirty="0">
                <a:solidFill>
                  <a:schemeClr val="tx1"/>
                </a:solidFill>
              </a:rPr>
              <a:t>Liturgia nada tem a ver com cerimônia. Cerimônia é a maneira de como se apresenta a Liturgia. Em Liturgia falamos de </a:t>
            </a:r>
            <a:r>
              <a:rPr lang="pt-BR" sz="3200" dirty="0" err="1">
                <a:solidFill>
                  <a:schemeClr val="tx1"/>
                </a:solidFill>
              </a:rPr>
              <a:t>ritualidade</a:t>
            </a:r>
            <a:r>
              <a:rPr lang="pt-BR" sz="3200" dirty="0">
                <a:solidFill>
                  <a:schemeClr val="tx1"/>
                </a:solidFill>
              </a:rPr>
              <a:t>, e não de ritualismo. Para fomentar a vida espiritual do cristão é que se decide reformar a Liturgia da Igreja. </a:t>
            </a:r>
          </a:p>
          <a:p>
            <a:pPr marL="0" indent="0" algn="just">
              <a:buNone/>
            </a:pPr>
            <a:endParaRPr lang="pt-BR" dirty="0"/>
          </a:p>
        </p:txBody>
      </p:sp>
    </p:spTree>
    <p:extLst>
      <p:ext uri="{BB962C8B-B14F-4D97-AF65-F5344CB8AC3E}">
        <p14:creationId xmlns:p14="http://schemas.microsoft.com/office/powerpoint/2010/main" val="291942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95000"/>
            <a:satMod val="14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ítulo 1">
            <a:extLst>
              <a:ext uri="{FF2B5EF4-FFF2-40B4-BE49-F238E27FC236}">
                <a16:creationId xmlns:a16="http://schemas.microsoft.com/office/drawing/2014/main" id="{86A375D6-0CE3-9C40-89A8-D486F9441621}"/>
              </a:ext>
            </a:extLst>
          </p:cNvPr>
          <p:cNvSpPr>
            <a:spLocks noGrp="1"/>
          </p:cNvSpPr>
          <p:nvPr>
            <p:ph type="title"/>
          </p:nvPr>
        </p:nvSpPr>
        <p:spPr>
          <a:xfrm>
            <a:off x="441009" y="873457"/>
            <a:ext cx="3273042" cy="5222543"/>
          </a:xfrm>
        </p:spPr>
        <p:txBody>
          <a:bodyPr>
            <a:normAutofit/>
          </a:bodyPr>
          <a:lstStyle/>
          <a:p>
            <a:r>
              <a:rPr lang="pt-BR" sz="2800" b="1">
                <a:solidFill>
                  <a:srgbClr val="FFFFFF"/>
                </a:solidFill>
              </a:rPr>
              <a:t>5.3. Como avançar no processo do catecumenato? </a:t>
            </a:r>
            <a:br>
              <a:rPr lang="pt-BR" sz="2800">
                <a:solidFill>
                  <a:srgbClr val="FFFFFF"/>
                </a:solidFill>
              </a:rPr>
            </a:br>
            <a:endParaRPr lang="pt-BR" sz="2800">
              <a:solidFill>
                <a:srgbClr val="FFFFFF"/>
              </a:solidFill>
            </a:endParaRPr>
          </a:p>
        </p:txBody>
      </p:sp>
      <p:sp>
        <p:nvSpPr>
          <p:cNvPr id="3" name="Espaço Reservado para Conteúdo 2">
            <a:extLst>
              <a:ext uri="{FF2B5EF4-FFF2-40B4-BE49-F238E27FC236}">
                <a16:creationId xmlns:a16="http://schemas.microsoft.com/office/drawing/2014/main" id="{7F25523A-6EC4-3F4E-8FD2-708B224234DB}"/>
              </a:ext>
            </a:extLst>
          </p:cNvPr>
          <p:cNvSpPr>
            <a:spLocks noGrp="1"/>
          </p:cNvSpPr>
          <p:nvPr>
            <p:ph idx="1"/>
          </p:nvPr>
        </p:nvSpPr>
        <p:spPr>
          <a:xfrm>
            <a:off x="4995080" y="388883"/>
            <a:ext cx="6839567" cy="6127531"/>
          </a:xfrm>
        </p:spPr>
        <p:txBody>
          <a:bodyPr anchor="ctr">
            <a:noAutofit/>
          </a:bodyPr>
          <a:lstStyle/>
          <a:p>
            <a:pPr marL="0" indent="0" algn="just">
              <a:buNone/>
            </a:pPr>
            <a:r>
              <a:rPr lang="pt-BR" sz="2400" dirty="0">
                <a:solidFill>
                  <a:schemeClr val="tx1"/>
                </a:solidFill>
              </a:rPr>
              <a:t>e) Lembrar sempre da proposta do </a:t>
            </a:r>
            <a:r>
              <a:rPr lang="pt-BR" sz="2400" dirty="0" err="1">
                <a:solidFill>
                  <a:schemeClr val="tx1"/>
                </a:solidFill>
              </a:rPr>
              <a:t>Concílio</a:t>
            </a:r>
            <a:r>
              <a:rPr lang="pt-BR" sz="2400" dirty="0">
                <a:solidFill>
                  <a:schemeClr val="tx1"/>
                </a:solidFill>
              </a:rPr>
              <a:t> Vaticano II, a de Igreja povo de Deus. Não perder o foco desse conceito. </a:t>
            </a:r>
          </a:p>
          <a:p>
            <a:pPr marL="0" indent="0" algn="just">
              <a:buNone/>
            </a:pPr>
            <a:r>
              <a:rPr lang="pt-BR" sz="2400" dirty="0">
                <a:solidFill>
                  <a:schemeClr val="tx1"/>
                </a:solidFill>
              </a:rPr>
              <a:t>f) Vou me preparando para me aprimorar nos diversos tipos de campos que vou encontrar: positivos e negativos.</a:t>
            </a:r>
          </a:p>
          <a:p>
            <a:pPr marL="0" indent="0" algn="just">
              <a:buNone/>
            </a:pPr>
            <a:r>
              <a:rPr lang="pt-BR" sz="2400" dirty="0">
                <a:solidFill>
                  <a:schemeClr val="tx1"/>
                </a:solidFill>
              </a:rPr>
              <a:t>g) Lembrar que as pessoas não passaram por esse processo de iniciação à vida cristã, mas é necessário um esforço para uma implantação mínima dessa prática, como, por exemplo, antes da celebração do domingo, tomar os textos bíblicos e ecológicos da celebração (Leitura obrante = </a:t>
            </a:r>
            <a:r>
              <a:rPr lang="pt-BR" sz="2400" dirty="0" err="1">
                <a:solidFill>
                  <a:schemeClr val="tx1"/>
                </a:solidFill>
              </a:rPr>
              <a:t>lectio</a:t>
            </a:r>
            <a:r>
              <a:rPr lang="pt-BR" sz="2400" dirty="0">
                <a:solidFill>
                  <a:schemeClr val="tx1"/>
                </a:solidFill>
              </a:rPr>
              <a:t> divina). </a:t>
            </a:r>
          </a:p>
          <a:p>
            <a:pPr marL="0" indent="0" algn="just">
              <a:buNone/>
            </a:pPr>
            <a:r>
              <a:rPr lang="pt-BR" sz="2400" dirty="0">
                <a:solidFill>
                  <a:schemeClr val="tx1"/>
                </a:solidFill>
              </a:rPr>
              <a:t>h) Atuar como ministros e ministras que servem a uma assembleia de batizados e crismados, não subestimando-a. </a:t>
            </a:r>
          </a:p>
        </p:txBody>
      </p:sp>
    </p:spTree>
    <p:extLst>
      <p:ext uri="{BB962C8B-B14F-4D97-AF65-F5344CB8AC3E}">
        <p14:creationId xmlns:p14="http://schemas.microsoft.com/office/powerpoint/2010/main" val="33083197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95000"/>
            <a:satMod val="14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ítulo 1">
            <a:extLst>
              <a:ext uri="{FF2B5EF4-FFF2-40B4-BE49-F238E27FC236}">
                <a16:creationId xmlns:a16="http://schemas.microsoft.com/office/drawing/2014/main" id="{86A375D6-0CE3-9C40-89A8-D486F9441621}"/>
              </a:ext>
            </a:extLst>
          </p:cNvPr>
          <p:cNvSpPr>
            <a:spLocks noGrp="1"/>
          </p:cNvSpPr>
          <p:nvPr>
            <p:ph type="title"/>
          </p:nvPr>
        </p:nvSpPr>
        <p:spPr>
          <a:xfrm>
            <a:off x="441009" y="873457"/>
            <a:ext cx="3273042" cy="5222543"/>
          </a:xfrm>
        </p:spPr>
        <p:txBody>
          <a:bodyPr>
            <a:normAutofit/>
          </a:bodyPr>
          <a:lstStyle/>
          <a:p>
            <a:r>
              <a:rPr lang="pt-BR" sz="2800" b="1">
                <a:solidFill>
                  <a:srgbClr val="FFFFFF"/>
                </a:solidFill>
              </a:rPr>
              <a:t>5.3. Como avançar no processo do catecumenato? </a:t>
            </a:r>
            <a:br>
              <a:rPr lang="pt-BR" sz="2800">
                <a:solidFill>
                  <a:srgbClr val="FFFFFF"/>
                </a:solidFill>
              </a:rPr>
            </a:br>
            <a:endParaRPr lang="pt-BR" sz="2800">
              <a:solidFill>
                <a:srgbClr val="FFFFFF"/>
              </a:solidFill>
            </a:endParaRPr>
          </a:p>
        </p:txBody>
      </p:sp>
      <p:sp>
        <p:nvSpPr>
          <p:cNvPr id="3" name="Espaço Reservado para Conteúdo 2">
            <a:extLst>
              <a:ext uri="{FF2B5EF4-FFF2-40B4-BE49-F238E27FC236}">
                <a16:creationId xmlns:a16="http://schemas.microsoft.com/office/drawing/2014/main" id="{7F25523A-6EC4-3F4E-8FD2-708B224234DB}"/>
              </a:ext>
            </a:extLst>
          </p:cNvPr>
          <p:cNvSpPr>
            <a:spLocks noGrp="1"/>
          </p:cNvSpPr>
          <p:nvPr>
            <p:ph idx="1"/>
          </p:nvPr>
        </p:nvSpPr>
        <p:spPr>
          <a:xfrm>
            <a:off x="4995081" y="515007"/>
            <a:ext cx="6755910" cy="5580993"/>
          </a:xfrm>
        </p:spPr>
        <p:txBody>
          <a:bodyPr anchor="ctr">
            <a:noAutofit/>
          </a:bodyPr>
          <a:lstStyle/>
          <a:p>
            <a:pPr marL="0" indent="0" algn="just">
              <a:buNone/>
            </a:pPr>
            <a:r>
              <a:rPr lang="pt-BR" sz="2800" dirty="0">
                <a:solidFill>
                  <a:schemeClr val="tx1"/>
                </a:solidFill>
              </a:rPr>
              <a:t>i) Sair do tradicional para o campo da compreensão </a:t>
            </a:r>
            <a:r>
              <a:rPr lang="pt-BR" sz="2800" dirty="0" err="1">
                <a:solidFill>
                  <a:schemeClr val="tx1"/>
                </a:solidFill>
              </a:rPr>
              <a:t>mistagógica</a:t>
            </a:r>
            <a:r>
              <a:rPr lang="pt-BR" sz="2800" dirty="0">
                <a:solidFill>
                  <a:schemeClr val="tx1"/>
                </a:solidFill>
              </a:rPr>
              <a:t>. Sair da compreensão “mágica” da catequese como preparação somente para os sacramentos, para a compreensão da preparação para a vida, que tem como ponto de partida a celebração litúrgica, a reunião da comunidade e a identificação como Igreja, povo de Deus. </a:t>
            </a:r>
          </a:p>
          <a:p>
            <a:pPr marL="0" indent="0" algn="just">
              <a:buNone/>
            </a:pPr>
            <a:r>
              <a:rPr lang="pt-BR" sz="2800" dirty="0">
                <a:solidFill>
                  <a:schemeClr val="tx1"/>
                </a:solidFill>
              </a:rPr>
              <a:t>j) A celebração litúrgica faz um tipo de </a:t>
            </a:r>
            <a:r>
              <a:rPr lang="pt-BR" sz="2800" dirty="0" err="1">
                <a:solidFill>
                  <a:schemeClr val="tx1"/>
                </a:solidFill>
              </a:rPr>
              <a:t>mistagogia</a:t>
            </a:r>
            <a:r>
              <a:rPr lang="pt-BR" sz="2800" dirty="0">
                <a:solidFill>
                  <a:schemeClr val="tx1"/>
                </a:solidFill>
              </a:rPr>
              <a:t> enquanto que o encontro de catequese faz outro caminho de </a:t>
            </a:r>
            <a:r>
              <a:rPr lang="pt-BR" sz="2800" dirty="0" err="1">
                <a:solidFill>
                  <a:schemeClr val="tx1"/>
                </a:solidFill>
              </a:rPr>
              <a:t>mistagogia</a:t>
            </a:r>
            <a:r>
              <a:rPr lang="pt-BR" sz="2800" dirty="0">
                <a:solidFill>
                  <a:schemeClr val="tx1"/>
                </a:solidFill>
              </a:rPr>
              <a:t>. No fim, o segundo concorre para a finalidade do primeiro. </a:t>
            </a:r>
          </a:p>
        </p:txBody>
      </p:sp>
    </p:spTree>
    <p:extLst>
      <p:ext uri="{BB962C8B-B14F-4D97-AF65-F5344CB8AC3E}">
        <p14:creationId xmlns:p14="http://schemas.microsoft.com/office/powerpoint/2010/main" val="352494422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67B137-15B0-4AF6-94A8-AC00BA8D7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5699F27B-22F2-45E1-BFB8-2B1FF14A9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247D2032-67C3-364B-8D1D-EF89B84CDEEA}"/>
              </a:ext>
            </a:extLst>
          </p:cNvPr>
          <p:cNvSpPr>
            <a:spLocks noGrp="1"/>
          </p:cNvSpPr>
          <p:nvPr>
            <p:ph type="title"/>
          </p:nvPr>
        </p:nvSpPr>
        <p:spPr>
          <a:xfrm>
            <a:off x="353231" y="660279"/>
            <a:ext cx="4185495" cy="5269651"/>
          </a:xfrm>
        </p:spPr>
        <p:txBody>
          <a:bodyPr>
            <a:normAutofit/>
          </a:bodyPr>
          <a:lstStyle/>
          <a:p>
            <a:pPr algn="ctr"/>
            <a:r>
              <a:rPr lang="pt-BR" sz="3200" b="1" dirty="0">
                <a:solidFill>
                  <a:schemeClr val="tx1"/>
                </a:solidFill>
              </a:rPr>
              <a:t>Dois caminhos possíveis para uma formação litúrgica em estilo </a:t>
            </a:r>
            <a:r>
              <a:rPr lang="pt-BR" sz="3200" b="1" dirty="0" err="1">
                <a:solidFill>
                  <a:schemeClr val="tx1"/>
                </a:solidFill>
              </a:rPr>
              <a:t>catecumenal</a:t>
            </a:r>
            <a:endParaRPr lang="pt-BR" sz="3200" b="1" dirty="0">
              <a:solidFill>
                <a:schemeClr val="tx1"/>
              </a:solidFill>
            </a:endParaRPr>
          </a:p>
        </p:txBody>
      </p:sp>
      <p:cxnSp>
        <p:nvCxnSpPr>
          <p:cNvPr id="12" name="Straight Connector 11">
            <a:extLst>
              <a:ext uri="{FF2B5EF4-FFF2-40B4-BE49-F238E27FC236}">
                <a16:creationId xmlns:a16="http://schemas.microsoft.com/office/drawing/2014/main" id="{633ABDA7-FF8C-4E26-8C7D-47E0AE54EA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265557"/>
            <a:ext cx="7031" cy="39319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spaço Reservado para Conteúdo 2">
            <a:extLst>
              <a:ext uri="{FF2B5EF4-FFF2-40B4-BE49-F238E27FC236}">
                <a16:creationId xmlns:a16="http://schemas.microsoft.com/office/drawing/2014/main" id="{DEFCD99B-3AFA-B449-AB75-F537E08538E3}"/>
              </a:ext>
            </a:extLst>
          </p:cNvPr>
          <p:cNvSpPr>
            <a:spLocks noGrp="1"/>
          </p:cNvSpPr>
          <p:nvPr>
            <p:ph idx="1"/>
          </p:nvPr>
        </p:nvSpPr>
        <p:spPr>
          <a:xfrm>
            <a:off x="5065182" y="643466"/>
            <a:ext cx="6173333" cy="5269650"/>
          </a:xfrm>
        </p:spPr>
        <p:txBody>
          <a:bodyPr anchor="ctr">
            <a:normAutofit/>
          </a:bodyPr>
          <a:lstStyle/>
          <a:p>
            <a:pPr algn="just"/>
            <a:r>
              <a:rPr lang="pt-BR" sz="3200" dirty="0" err="1">
                <a:solidFill>
                  <a:schemeClr val="tx1"/>
                </a:solidFill>
              </a:rPr>
              <a:t>Lectio</a:t>
            </a:r>
            <a:r>
              <a:rPr lang="pt-BR" sz="3200" dirty="0">
                <a:solidFill>
                  <a:schemeClr val="tx1"/>
                </a:solidFill>
              </a:rPr>
              <a:t> Divina dos textos </a:t>
            </a:r>
            <a:r>
              <a:rPr lang="pt-BR" sz="3200" dirty="0" err="1">
                <a:solidFill>
                  <a:schemeClr val="tx1"/>
                </a:solidFill>
              </a:rPr>
              <a:t>eucológicos</a:t>
            </a:r>
            <a:r>
              <a:rPr lang="pt-BR" sz="3200" dirty="0">
                <a:solidFill>
                  <a:schemeClr val="tx1"/>
                </a:solidFill>
              </a:rPr>
              <a:t> (orações, ritos do catecumenato...).</a:t>
            </a:r>
          </a:p>
          <a:p>
            <a:pPr algn="just"/>
            <a:endParaRPr lang="pt-BR" sz="3200" dirty="0">
              <a:solidFill>
                <a:schemeClr val="tx1"/>
              </a:solidFill>
            </a:endParaRPr>
          </a:p>
          <a:p>
            <a:pPr algn="just"/>
            <a:r>
              <a:rPr lang="pt-BR" sz="3200" dirty="0">
                <a:solidFill>
                  <a:schemeClr val="tx1"/>
                </a:solidFill>
              </a:rPr>
              <a:t>Vivências dos ritos ou laboratório litúrgico.</a:t>
            </a:r>
          </a:p>
        </p:txBody>
      </p:sp>
    </p:spTree>
    <p:extLst>
      <p:ext uri="{BB962C8B-B14F-4D97-AF65-F5344CB8AC3E}">
        <p14:creationId xmlns:p14="http://schemas.microsoft.com/office/powerpoint/2010/main" val="41366593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a:extLst>
              <a:ext uri="{FF2B5EF4-FFF2-40B4-BE49-F238E27FC236}">
                <a16:creationId xmlns:a16="http://schemas.microsoft.com/office/drawing/2014/main" id="{FBA9369E-EF39-3146-8086-CB1545A1996D}"/>
              </a:ext>
            </a:extLst>
          </p:cNvPr>
          <p:cNvPicPr>
            <a:picLocks noGrp="1" noChangeAspect="1"/>
          </p:cNvPicPr>
          <p:nvPr>
            <p:ph idx="1"/>
          </p:nvPr>
        </p:nvPicPr>
        <p:blipFill>
          <a:blip r:embed="rId2"/>
          <a:stretch>
            <a:fillRect/>
          </a:stretch>
        </p:blipFill>
        <p:spPr>
          <a:xfrm>
            <a:off x="1143000" y="187627"/>
            <a:ext cx="9906001" cy="6479691"/>
          </a:xfrm>
          <a:prstGeom prst="rect">
            <a:avLst/>
          </a:prstGeom>
        </p:spPr>
      </p:pic>
      <p:sp>
        <p:nvSpPr>
          <p:cNvPr id="2" name="Retângulo 1">
            <a:extLst>
              <a:ext uri="{FF2B5EF4-FFF2-40B4-BE49-F238E27FC236}">
                <a16:creationId xmlns:a16="http://schemas.microsoft.com/office/drawing/2014/main" id="{38EC99BA-E0E6-49E9-8205-E467E95B18BA}"/>
              </a:ext>
            </a:extLst>
          </p:cNvPr>
          <p:cNvSpPr/>
          <p:nvPr/>
        </p:nvSpPr>
        <p:spPr>
          <a:xfrm>
            <a:off x="4114800" y="2081719"/>
            <a:ext cx="1712068" cy="447472"/>
          </a:xfrm>
          <a:prstGeom prst="rect">
            <a:avLst/>
          </a:prstGeom>
          <a:solidFill>
            <a:srgbClr val="F5E8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Espaço Reservado para Conteúdo 2">
            <a:extLst>
              <a:ext uri="{FF2B5EF4-FFF2-40B4-BE49-F238E27FC236}">
                <a16:creationId xmlns:a16="http://schemas.microsoft.com/office/drawing/2014/main" id="{66359C3C-056A-48ED-818A-C240D3978519}"/>
              </a:ext>
            </a:extLst>
          </p:cNvPr>
          <p:cNvSpPr txBox="1">
            <a:spLocks/>
          </p:cNvSpPr>
          <p:nvPr/>
        </p:nvSpPr>
        <p:spPr>
          <a:xfrm>
            <a:off x="5719867" y="1480712"/>
            <a:ext cx="1290534" cy="914399"/>
          </a:xfrm>
          <a:prstGeom prst="rect">
            <a:avLst/>
          </a:prstGeom>
        </p:spPr>
        <p:txBody>
          <a:bodyPr vert="horz" lIns="91440" tIns="45720" rIns="91440" bIns="45720" rtlCol="0" anchor="ctr">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None/>
            </a:pPr>
            <a:r>
              <a:rPr lang="pt-BR" sz="2000" b="1" dirty="0">
                <a:solidFill>
                  <a:srgbClr val="4D4474"/>
                </a:solidFill>
                <a:latin typeface="Abadi" panose="020B0604020104020204" pitchFamily="34" charset="0"/>
              </a:rPr>
              <a:t>s</a:t>
            </a:r>
          </a:p>
        </p:txBody>
      </p:sp>
      <p:sp>
        <p:nvSpPr>
          <p:cNvPr id="6" name="Espaço Reservado para Conteúdo 2">
            <a:extLst>
              <a:ext uri="{FF2B5EF4-FFF2-40B4-BE49-F238E27FC236}">
                <a16:creationId xmlns:a16="http://schemas.microsoft.com/office/drawing/2014/main" id="{5E368963-BC16-4BE4-ACA5-44FAF4F85365}"/>
              </a:ext>
            </a:extLst>
          </p:cNvPr>
          <p:cNvSpPr txBox="1">
            <a:spLocks/>
          </p:cNvSpPr>
          <p:nvPr/>
        </p:nvSpPr>
        <p:spPr>
          <a:xfrm>
            <a:off x="3988343" y="1454934"/>
            <a:ext cx="3210126" cy="1837227"/>
          </a:xfrm>
          <a:prstGeom prst="rect">
            <a:avLst/>
          </a:prstGeom>
        </p:spPr>
        <p:txBody>
          <a:bodyPr vert="horz" lIns="91440" tIns="45720" rIns="91440" bIns="45720" rtlCol="0" anchor="ctr">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0" indent="0">
              <a:spcBef>
                <a:spcPts val="0"/>
              </a:spcBef>
              <a:buNone/>
            </a:pPr>
            <a:r>
              <a:rPr lang="pt-BR" sz="1900" b="1" dirty="0">
                <a:solidFill>
                  <a:srgbClr val="4D4474"/>
                </a:solidFill>
                <a:latin typeface="Abadi" panose="020B0604020104020204" pitchFamily="34" charset="0"/>
              </a:rPr>
              <a:t>textos </a:t>
            </a:r>
            <a:r>
              <a:rPr lang="pt-BR" sz="1900" b="1" dirty="0" err="1">
                <a:solidFill>
                  <a:srgbClr val="4D4474"/>
                </a:solidFill>
                <a:latin typeface="Abadi" panose="020B0604020104020204" pitchFamily="34" charset="0"/>
              </a:rPr>
              <a:t>eucológicos</a:t>
            </a:r>
            <a:r>
              <a:rPr lang="pt-BR" sz="1900" b="1" dirty="0">
                <a:solidFill>
                  <a:srgbClr val="4D4474"/>
                </a:solidFill>
                <a:latin typeface="Abadi" panose="020B0604020104020204" pitchFamily="34" charset="0"/>
              </a:rPr>
              <a:t>           </a:t>
            </a:r>
            <a:r>
              <a:rPr lang="pt-BR" sz="1600" b="1" dirty="0">
                <a:solidFill>
                  <a:srgbClr val="4D4474"/>
                </a:solidFill>
                <a:latin typeface="Abadi" panose="020B0604020104020204" pitchFamily="34" charset="0"/>
              </a:rPr>
              <a:t>(orações, ritos do </a:t>
            </a:r>
          </a:p>
          <a:p>
            <a:pPr marL="0" indent="0">
              <a:spcBef>
                <a:spcPts val="0"/>
              </a:spcBef>
              <a:buNone/>
            </a:pPr>
            <a:r>
              <a:rPr lang="pt-BR" sz="1600" b="1" dirty="0">
                <a:solidFill>
                  <a:srgbClr val="4D4474"/>
                </a:solidFill>
                <a:latin typeface="Abadi" panose="020B0604020104020204" pitchFamily="34" charset="0"/>
              </a:rPr>
              <a:t>catecumenato...)</a:t>
            </a:r>
            <a:endParaRPr lang="pt-BR" sz="1900" b="1" dirty="0">
              <a:solidFill>
                <a:srgbClr val="4D4474"/>
              </a:solidFill>
              <a:latin typeface="Abadi" panose="020B0604020104020204" pitchFamily="34" charset="0"/>
            </a:endParaRPr>
          </a:p>
        </p:txBody>
      </p:sp>
    </p:spTree>
    <p:extLst>
      <p:ext uri="{BB962C8B-B14F-4D97-AF65-F5344CB8AC3E}">
        <p14:creationId xmlns:p14="http://schemas.microsoft.com/office/powerpoint/2010/main" val="27754249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4B0B7A-2804-4516-AAA7-F3CF49D3723C}"/>
              </a:ext>
            </a:extLst>
          </p:cNvPr>
          <p:cNvSpPr>
            <a:spLocks noGrp="1"/>
          </p:cNvSpPr>
          <p:nvPr>
            <p:ph type="title"/>
          </p:nvPr>
        </p:nvSpPr>
        <p:spPr/>
        <p:txBody>
          <a:bodyPr/>
          <a:lstStyle/>
          <a:p>
            <a:r>
              <a:rPr lang="pt-BR" b="1" dirty="0">
                <a:solidFill>
                  <a:schemeClr val="tx1"/>
                </a:solidFill>
              </a:rPr>
              <a:t>Roteiro de Vivência Litúrgica  </a:t>
            </a:r>
            <a:br>
              <a:rPr lang="pt-BR" b="1" dirty="0">
                <a:solidFill>
                  <a:schemeClr val="tx1"/>
                </a:solidFill>
              </a:rPr>
            </a:br>
            <a:r>
              <a:rPr lang="pt-BR" b="1" dirty="0">
                <a:solidFill>
                  <a:schemeClr val="tx1"/>
                </a:solidFill>
              </a:rPr>
              <a:t>         (em grupos)</a:t>
            </a:r>
          </a:p>
        </p:txBody>
      </p:sp>
      <p:sp>
        <p:nvSpPr>
          <p:cNvPr id="3" name="Espaço Reservado para Conteúdo 2">
            <a:extLst>
              <a:ext uri="{FF2B5EF4-FFF2-40B4-BE49-F238E27FC236}">
                <a16:creationId xmlns:a16="http://schemas.microsoft.com/office/drawing/2014/main" id="{3A2B5C92-96EF-449F-BB9C-3DD6092ACFB8}"/>
              </a:ext>
            </a:extLst>
          </p:cNvPr>
          <p:cNvSpPr>
            <a:spLocks noGrp="1"/>
          </p:cNvSpPr>
          <p:nvPr>
            <p:ph idx="1"/>
          </p:nvPr>
        </p:nvSpPr>
        <p:spPr>
          <a:xfrm>
            <a:off x="1143000" y="2057399"/>
            <a:ext cx="9872871" cy="4362855"/>
          </a:xfrm>
        </p:spPr>
        <p:txBody>
          <a:bodyPr>
            <a:normAutofit fontScale="92500" lnSpcReduction="10000"/>
          </a:bodyPr>
          <a:lstStyle/>
          <a:p>
            <a:pPr algn="just"/>
            <a:r>
              <a:rPr lang="pt-BR" sz="2800" dirty="0">
                <a:solidFill>
                  <a:schemeClr val="tx1"/>
                </a:solidFill>
              </a:rPr>
              <a:t>Refrão meditativo .</a:t>
            </a:r>
          </a:p>
          <a:p>
            <a:pPr algn="just"/>
            <a:r>
              <a:rPr lang="pt-BR" sz="2800" dirty="0">
                <a:solidFill>
                  <a:schemeClr val="tx1"/>
                </a:solidFill>
              </a:rPr>
              <a:t>Leitura bíblica (também pode ser acompanhada de textos litúrgicos e catequéticos [</a:t>
            </a:r>
            <a:r>
              <a:rPr lang="pt-BR" sz="2800" dirty="0" err="1">
                <a:solidFill>
                  <a:schemeClr val="tx1"/>
                </a:solidFill>
              </a:rPr>
              <a:t>patrísticos</a:t>
            </a:r>
            <a:r>
              <a:rPr lang="pt-BR" sz="2800" dirty="0">
                <a:solidFill>
                  <a:schemeClr val="tx1"/>
                </a:solidFill>
              </a:rPr>
              <a:t>] – ex.: catequeses </a:t>
            </a:r>
            <a:r>
              <a:rPr lang="pt-BR" sz="2800" dirty="0" err="1">
                <a:solidFill>
                  <a:schemeClr val="tx1"/>
                </a:solidFill>
              </a:rPr>
              <a:t>mistagógicas</a:t>
            </a:r>
            <a:r>
              <a:rPr lang="pt-BR" sz="2800" dirty="0">
                <a:solidFill>
                  <a:schemeClr val="tx1"/>
                </a:solidFill>
              </a:rPr>
              <a:t> )</a:t>
            </a:r>
          </a:p>
          <a:p>
            <a:pPr algn="just"/>
            <a:r>
              <a:rPr lang="pt-BR" sz="2800" dirty="0">
                <a:solidFill>
                  <a:schemeClr val="tx1"/>
                </a:solidFill>
              </a:rPr>
              <a:t>Reflexão e partilha (Ex.: que mensagem essa leitura nos traz? Que clima acompanha essa celebração que estamos refletindo? Qual o tempo litúrgico?...)</a:t>
            </a:r>
          </a:p>
          <a:p>
            <a:pPr algn="just"/>
            <a:r>
              <a:rPr lang="pt-BR" sz="2800" dirty="0">
                <a:solidFill>
                  <a:schemeClr val="tx1"/>
                </a:solidFill>
              </a:rPr>
              <a:t>Rito (uma parte do rito é tomada pelo grupo que analisa o rito, verifica como fazer, divide tarefas e se prepara para fazer "como se fosse" diante dos outros grupos).Avaliação (os integrantes do grupo partilham o que sentiram e os demais podem pontuar o que foi bom e o que precisa melhorar)</a:t>
            </a:r>
          </a:p>
        </p:txBody>
      </p:sp>
    </p:spTree>
    <p:extLst>
      <p:ext uri="{BB962C8B-B14F-4D97-AF65-F5344CB8AC3E}">
        <p14:creationId xmlns:p14="http://schemas.microsoft.com/office/powerpoint/2010/main" val="954258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F1D6DC-FB1E-9E48-A91C-AACA772D4C68}"/>
              </a:ext>
            </a:extLst>
          </p:cNvPr>
          <p:cNvSpPr>
            <a:spLocks noGrp="1"/>
          </p:cNvSpPr>
          <p:nvPr>
            <p:ph type="title"/>
          </p:nvPr>
        </p:nvSpPr>
        <p:spPr>
          <a:xfrm>
            <a:off x="1143000" y="609600"/>
            <a:ext cx="6693061" cy="1356360"/>
          </a:xfrm>
        </p:spPr>
        <p:txBody>
          <a:bodyPr>
            <a:normAutofit fontScale="90000"/>
          </a:bodyPr>
          <a:lstStyle/>
          <a:p>
            <a:br>
              <a:rPr lang="pt-BR" sz="1800" b="1" dirty="0"/>
            </a:br>
            <a:br>
              <a:rPr lang="pt-BR" sz="1800" b="1" dirty="0"/>
            </a:br>
            <a:r>
              <a:rPr lang="pt-BR" sz="3100" b="1" dirty="0">
                <a:solidFill>
                  <a:schemeClr val="tx1"/>
                </a:solidFill>
              </a:rPr>
              <a:t>2. A porta da fé, entrada para o mistério </a:t>
            </a:r>
            <a:br>
              <a:rPr lang="pt-BR" sz="1800" dirty="0"/>
            </a:br>
            <a:br>
              <a:rPr lang="pt-BR" sz="1800" dirty="0"/>
            </a:br>
            <a:endParaRPr lang="pt-BR" sz="1800" dirty="0"/>
          </a:p>
        </p:txBody>
      </p:sp>
      <p:sp>
        <p:nvSpPr>
          <p:cNvPr id="3" name="Espaço Reservado para Conteúdo 2">
            <a:extLst>
              <a:ext uri="{FF2B5EF4-FFF2-40B4-BE49-F238E27FC236}">
                <a16:creationId xmlns:a16="http://schemas.microsoft.com/office/drawing/2014/main" id="{5B4B8AA1-A417-7B4A-A65B-91BC9D48F993}"/>
              </a:ext>
            </a:extLst>
          </p:cNvPr>
          <p:cNvSpPr>
            <a:spLocks noGrp="1"/>
          </p:cNvSpPr>
          <p:nvPr>
            <p:ph idx="1"/>
          </p:nvPr>
        </p:nvSpPr>
        <p:spPr>
          <a:xfrm>
            <a:off x="1143000" y="2057400"/>
            <a:ext cx="6693061" cy="4038600"/>
          </a:xfrm>
        </p:spPr>
        <p:txBody>
          <a:bodyPr>
            <a:normAutofit/>
          </a:bodyPr>
          <a:lstStyle/>
          <a:p>
            <a:pPr algn="just"/>
            <a:r>
              <a:rPr lang="pt-BR" dirty="0">
                <a:solidFill>
                  <a:schemeClr val="tx1"/>
                </a:solidFill>
              </a:rPr>
              <a:t>A porta da fé foi o tema proposto por Bento XVI na Carta Apostólica </a:t>
            </a:r>
            <a:r>
              <a:rPr lang="pt-BR" b="1" dirty="0">
                <a:solidFill>
                  <a:schemeClr val="tx1"/>
                </a:solidFill>
              </a:rPr>
              <a:t>“Porta </a:t>
            </a:r>
            <a:r>
              <a:rPr lang="pt-BR" b="1" dirty="0" err="1">
                <a:solidFill>
                  <a:schemeClr val="tx1"/>
                </a:solidFill>
              </a:rPr>
              <a:t>Fidei</a:t>
            </a:r>
            <a:r>
              <a:rPr lang="pt-BR" b="1" dirty="0">
                <a:solidFill>
                  <a:schemeClr val="tx1"/>
                </a:solidFill>
              </a:rPr>
              <a:t>” </a:t>
            </a:r>
            <a:r>
              <a:rPr lang="pt-BR" dirty="0">
                <a:solidFill>
                  <a:schemeClr val="tx1"/>
                </a:solidFill>
              </a:rPr>
              <a:t>[2011], coincidindo com a comemoração dos 50 anos da </a:t>
            </a:r>
            <a:r>
              <a:rPr lang="pt-BR" dirty="0" err="1">
                <a:solidFill>
                  <a:schemeClr val="tx1"/>
                </a:solidFill>
              </a:rPr>
              <a:t>Sacrosanctum</a:t>
            </a:r>
            <a:r>
              <a:rPr lang="pt-BR" dirty="0">
                <a:solidFill>
                  <a:schemeClr val="tx1"/>
                </a:solidFill>
              </a:rPr>
              <a:t> </a:t>
            </a:r>
            <a:r>
              <a:rPr lang="pt-BR" dirty="0" err="1">
                <a:solidFill>
                  <a:schemeClr val="tx1"/>
                </a:solidFill>
              </a:rPr>
              <a:t>Concilium</a:t>
            </a:r>
            <a:r>
              <a:rPr lang="pt-BR" dirty="0">
                <a:solidFill>
                  <a:schemeClr val="tx1"/>
                </a:solidFill>
              </a:rPr>
              <a:t> (SC). </a:t>
            </a:r>
          </a:p>
          <a:p>
            <a:pPr algn="just"/>
            <a:endParaRPr lang="pt-BR" dirty="0">
              <a:solidFill>
                <a:schemeClr val="tx1"/>
              </a:solidFill>
            </a:endParaRPr>
          </a:p>
          <a:p>
            <a:pPr algn="just"/>
            <a:r>
              <a:rPr lang="pt-BR" dirty="0">
                <a:solidFill>
                  <a:schemeClr val="tx1"/>
                </a:solidFill>
              </a:rPr>
              <a:t>O papa lembra que a porta da fé que introduz na vida de comunhão com Deus na Igreja, está sempre aberta; que é possível cruzar este limiar, quando a Palavra de Deus é anunciada e o coração se deixa transformar. E acrescenta que passar por esta porta significa entrar em um caminho que dura a vida inteira. </a:t>
            </a:r>
          </a:p>
          <a:p>
            <a:endParaRPr lang="pt-BR" dirty="0"/>
          </a:p>
        </p:txBody>
      </p:sp>
      <p:pic>
        <p:nvPicPr>
          <p:cNvPr id="6" name="Imagem 5">
            <a:extLst>
              <a:ext uri="{FF2B5EF4-FFF2-40B4-BE49-F238E27FC236}">
                <a16:creationId xmlns:a16="http://schemas.microsoft.com/office/drawing/2014/main" id="{3BB6A266-DACC-4B22-8466-A67CE9940ED2}"/>
              </a:ext>
            </a:extLst>
          </p:cNvPr>
          <p:cNvPicPr>
            <a:picLocks noChangeAspect="1"/>
          </p:cNvPicPr>
          <p:nvPr/>
        </p:nvPicPr>
        <p:blipFill rotWithShape="1">
          <a:blip r:embed="rId2"/>
          <a:srcRect l="20944" r="18868" b="1"/>
          <a:stretch/>
        </p:blipFill>
        <p:spPr>
          <a:xfrm>
            <a:off x="8310622" y="243840"/>
            <a:ext cx="3646837" cy="6377939"/>
          </a:xfrm>
          <a:prstGeom prst="rect">
            <a:avLst/>
          </a:prstGeom>
        </p:spPr>
      </p:pic>
    </p:spTree>
    <p:extLst>
      <p:ext uri="{BB962C8B-B14F-4D97-AF65-F5344CB8AC3E}">
        <p14:creationId xmlns:p14="http://schemas.microsoft.com/office/powerpoint/2010/main" val="15940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DC0A38-3088-4D10-A8A9-A58BDD470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7" name="Imagem 6">
            <a:extLst>
              <a:ext uri="{FF2B5EF4-FFF2-40B4-BE49-F238E27FC236}">
                <a16:creationId xmlns:a16="http://schemas.microsoft.com/office/drawing/2014/main" id="{BB233272-49B4-41CF-A370-F3FB5EC1A7E9}"/>
              </a:ext>
            </a:extLst>
          </p:cNvPr>
          <p:cNvPicPr>
            <a:picLocks noChangeAspect="1"/>
          </p:cNvPicPr>
          <p:nvPr/>
        </p:nvPicPr>
        <p:blipFill rotWithShape="1">
          <a:blip r:embed="rId2">
            <a:alphaModFix amt="35000"/>
            <a:extLst/>
          </a:blip>
          <a:srcRect t="14998" r="1" b="1"/>
          <a:stretch/>
        </p:blipFill>
        <p:spPr>
          <a:xfrm>
            <a:off x="231140" y="246888"/>
            <a:ext cx="11732261" cy="6382512"/>
          </a:xfrm>
          <a:prstGeom prst="rect">
            <a:avLst/>
          </a:prstGeom>
        </p:spPr>
      </p:pic>
      <p:sp>
        <p:nvSpPr>
          <p:cNvPr id="2" name="Título 1">
            <a:extLst>
              <a:ext uri="{FF2B5EF4-FFF2-40B4-BE49-F238E27FC236}">
                <a16:creationId xmlns:a16="http://schemas.microsoft.com/office/drawing/2014/main" id="{5CF1D6DC-FB1E-9E48-A91C-AACA772D4C68}"/>
              </a:ext>
            </a:extLst>
          </p:cNvPr>
          <p:cNvSpPr>
            <a:spLocks noGrp="1"/>
          </p:cNvSpPr>
          <p:nvPr>
            <p:ph type="title"/>
          </p:nvPr>
        </p:nvSpPr>
        <p:spPr>
          <a:xfrm>
            <a:off x="1143000" y="609600"/>
            <a:ext cx="9875520" cy="1356360"/>
          </a:xfrm>
        </p:spPr>
        <p:txBody>
          <a:bodyPr>
            <a:normAutofit fontScale="90000"/>
          </a:bodyPr>
          <a:lstStyle/>
          <a:p>
            <a:br>
              <a:rPr lang="pt-BR" sz="1800" b="1" dirty="0">
                <a:solidFill>
                  <a:schemeClr val="bg1"/>
                </a:solidFill>
              </a:rPr>
            </a:br>
            <a:br>
              <a:rPr lang="pt-BR" sz="1800" b="1" dirty="0">
                <a:solidFill>
                  <a:schemeClr val="bg1"/>
                </a:solidFill>
              </a:rPr>
            </a:br>
            <a:r>
              <a:rPr lang="pt-BR" b="1" dirty="0">
                <a:solidFill>
                  <a:schemeClr val="bg1"/>
                </a:solidFill>
              </a:rPr>
              <a:t>2. A porta da fé, entrada para o mistério </a:t>
            </a:r>
            <a:br>
              <a:rPr lang="pt-BR" sz="1800" dirty="0">
                <a:solidFill>
                  <a:schemeClr val="bg1"/>
                </a:solidFill>
              </a:rPr>
            </a:br>
            <a:br>
              <a:rPr lang="pt-BR" sz="1800" dirty="0">
                <a:solidFill>
                  <a:schemeClr val="bg1"/>
                </a:solidFill>
              </a:rPr>
            </a:br>
            <a:endParaRPr lang="pt-BR" sz="1800" dirty="0">
              <a:solidFill>
                <a:schemeClr val="bg1"/>
              </a:solidFill>
            </a:endParaRPr>
          </a:p>
        </p:txBody>
      </p:sp>
      <p:sp>
        <p:nvSpPr>
          <p:cNvPr id="3" name="Espaço Reservado para Conteúdo 2">
            <a:extLst>
              <a:ext uri="{FF2B5EF4-FFF2-40B4-BE49-F238E27FC236}">
                <a16:creationId xmlns:a16="http://schemas.microsoft.com/office/drawing/2014/main" id="{5B4B8AA1-A417-7B4A-A65B-91BC9D48F993}"/>
              </a:ext>
            </a:extLst>
          </p:cNvPr>
          <p:cNvSpPr>
            <a:spLocks noGrp="1"/>
          </p:cNvSpPr>
          <p:nvPr>
            <p:ph idx="1"/>
          </p:nvPr>
        </p:nvSpPr>
        <p:spPr>
          <a:xfrm>
            <a:off x="1143000" y="2328672"/>
            <a:ext cx="6687207" cy="3767328"/>
          </a:xfrm>
        </p:spPr>
        <p:txBody>
          <a:bodyPr>
            <a:normAutofit/>
          </a:bodyPr>
          <a:lstStyle/>
          <a:p>
            <a:r>
              <a:rPr lang="pt-BR" sz="3200" dirty="0">
                <a:solidFill>
                  <a:schemeClr val="bg1"/>
                </a:solidFill>
              </a:rPr>
              <a:t>E o que é a fé? O objeto e o conteúdo da fé é Jesus Cristo, Deus de Deus, luz da luz, como rezamos no Credo. Passar pela porta é fazer adesão a Jesus e seu evangelho. </a:t>
            </a:r>
          </a:p>
          <a:p>
            <a:pPr marL="0" indent="0">
              <a:buNone/>
            </a:pPr>
            <a:endParaRPr lang="pt-BR" sz="3200" dirty="0">
              <a:solidFill>
                <a:schemeClr val="bg1"/>
              </a:solidFill>
            </a:endParaRPr>
          </a:p>
          <a:p>
            <a:r>
              <a:rPr lang="pt-BR" sz="3200" dirty="0">
                <a:solidFill>
                  <a:schemeClr val="bg1"/>
                </a:solidFill>
              </a:rPr>
              <a:t>Tarefa para casa: para refletir... </a:t>
            </a:r>
          </a:p>
          <a:p>
            <a:endParaRPr lang="pt-BR" sz="3200" dirty="0">
              <a:solidFill>
                <a:schemeClr val="bg1"/>
              </a:solidFill>
            </a:endParaRPr>
          </a:p>
        </p:txBody>
      </p:sp>
    </p:spTree>
    <p:extLst>
      <p:ext uri="{BB962C8B-B14F-4D97-AF65-F5344CB8AC3E}">
        <p14:creationId xmlns:p14="http://schemas.microsoft.com/office/powerpoint/2010/main" val="126334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F86E95-42D1-446F-9187-CFC01F7D97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5CF1D6DC-FB1E-9E48-A91C-AACA772D4C68}"/>
              </a:ext>
            </a:extLst>
          </p:cNvPr>
          <p:cNvSpPr>
            <a:spLocks noGrp="1"/>
          </p:cNvSpPr>
          <p:nvPr>
            <p:ph type="title"/>
          </p:nvPr>
        </p:nvSpPr>
        <p:spPr>
          <a:xfrm>
            <a:off x="1143000" y="609600"/>
            <a:ext cx="6693061" cy="1356360"/>
          </a:xfrm>
        </p:spPr>
        <p:txBody>
          <a:bodyPr>
            <a:normAutofit fontScale="90000"/>
          </a:bodyPr>
          <a:lstStyle/>
          <a:p>
            <a:br>
              <a:rPr lang="pt-BR" sz="1800" b="1" dirty="0">
                <a:solidFill>
                  <a:schemeClr val="bg1"/>
                </a:solidFill>
              </a:rPr>
            </a:br>
            <a:br>
              <a:rPr lang="pt-BR" sz="1800" b="1" dirty="0">
                <a:solidFill>
                  <a:schemeClr val="bg1"/>
                </a:solidFill>
              </a:rPr>
            </a:br>
            <a:r>
              <a:rPr lang="pt-BR" b="1" dirty="0">
                <a:solidFill>
                  <a:schemeClr val="bg1"/>
                </a:solidFill>
              </a:rPr>
              <a:t>2. A porta da fé, entrada para o mistério </a:t>
            </a:r>
            <a:br>
              <a:rPr lang="pt-BR" sz="1800" dirty="0">
                <a:solidFill>
                  <a:schemeClr val="bg1"/>
                </a:solidFill>
              </a:rPr>
            </a:br>
            <a:br>
              <a:rPr lang="pt-BR" sz="1800" dirty="0">
                <a:solidFill>
                  <a:schemeClr val="bg1"/>
                </a:solidFill>
              </a:rPr>
            </a:br>
            <a:endParaRPr lang="pt-BR" sz="1800" dirty="0">
              <a:solidFill>
                <a:schemeClr val="bg1"/>
              </a:solidFill>
            </a:endParaRPr>
          </a:p>
        </p:txBody>
      </p:sp>
      <p:sp>
        <p:nvSpPr>
          <p:cNvPr id="3" name="Espaço Reservado para Conteúdo 2">
            <a:extLst>
              <a:ext uri="{FF2B5EF4-FFF2-40B4-BE49-F238E27FC236}">
                <a16:creationId xmlns:a16="http://schemas.microsoft.com/office/drawing/2014/main" id="{5B4B8AA1-A417-7B4A-A65B-91BC9D48F993}"/>
              </a:ext>
            </a:extLst>
          </p:cNvPr>
          <p:cNvSpPr>
            <a:spLocks noGrp="1"/>
          </p:cNvSpPr>
          <p:nvPr>
            <p:ph idx="1"/>
          </p:nvPr>
        </p:nvSpPr>
        <p:spPr>
          <a:xfrm>
            <a:off x="1143000" y="2057400"/>
            <a:ext cx="6693061" cy="4038600"/>
          </a:xfrm>
        </p:spPr>
        <p:txBody>
          <a:bodyPr>
            <a:normAutofit fontScale="92500"/>
          </a:bodyPr>
          <a:lstStyle/>
          <a:p>
            <a:r>
              <a:rPr lang="pt-BR" sz="3600" dirty="0">
                <a:solidFill>
                  <a:schemeClr val="bg1"/>
                </a:solidFill>
              </a:rPr>
              <a:t>Na minha vida pessoal qual foi a porta da entrada para a fé? Quem me iniciou na vida cristã? Como foram os meus primeiros passos na caminhada cristã? Que memórias tenho da minha iniciação na fé? Como vivo e o que tem alimentado a minha vida de fé? </a:t>
            </a:r>
          </a:p>
          <a:p>
            <a:endParaRPr lang="pt-BR" dirty="0">
              <a:solidFill>
                <a:schemeClr val="bg1"/>
              </a:solidFill>
            </a:endParaRPr>
          </a:p>
        </p:txBody>
      </p:sp>
      <p:pic>
        <p:nvPicPr>
          <p:cNvPr id="4" name="Imagem 3">
            <a:extLst>
              <a:ext uri="{FF2B5EF4-FFF2-40B4-BE49-F238E27FC236}">
                <a16:creationId xmlns:a16="http://schemas.microsoft.com/office/drawing/2014/main" id="{AD5B1241-04F5-FA44-ABF4-65FB794084BB}"/>
              </a:ext>
            </a:extLst>
          </p:cNvPr>
          <p:cNvPicPr>
            <a:picLocks noChangeAspect="1"/>
          </p:cNvPicPr>
          <p:nvPr/>
        </p:nvPicPr>
        <p:blipFill rotWithShape="1">
          <a:blip r:embed="rId2"/>
          <a:srcRect l="4997" r="16944" b="1"/>
          <a:stretch/>
        </p:blipFill>
        <p:spPr>
          <a:xfrm>
            <a:off x="8301386" y="243840"/>
            <a:ext cx="3646837" cy="6377939"/>
          </a:xfrm>
          <a:prstGeom prst="rect">
            <a:avLst/>
          </a:prstGeom>
        </p:spPr>
      </p:pic>
      <p:sp>
        <p:nvSpPr>
          <p:cNvPr id="11" name="Rectangle 10">
            <a:extLst>
              <a:ext uri="{FF2B5EF4-FFF2-40B4-BE49-F238E27FC236}">
                <a16:creationId xmlns:a16="http://schemas.microsoft.com/office/drawing/2014/main" id="{A3BA6363-1B19-49E0-A5CE-CCB212D8EB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5829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042DF6-B7A2-ED4E-A301-F32DABFF8090}"/>
              </a:ext>
            </a:extLst>
          </p:cNvPr>
          <p:cNvSpPr>
            <a:spLocks noGrp="1"/>
          </p:cNvSpPr>
          <p:nvPr>
            <p:ph type="title"/>
          </p:nvPr>
        </p:nvSpPr>
        <p:spPr>
          <a:xfrm>
            <a:off x="1143000" y="672660"/>
            <a:ext cx="9875520" cy="1356360"/>
          </a:xfrm>
        </p:spPr>
        <p:txBody>
          <a:bodyPr/>
          <a:lstStyle/>
          <a:p>
            <a:pPr algn="ctr"/>
            <a:r>
              <a:rPr lang="pt-BR" b="1" dirty="0">
                <a:solidFill>
                  <a:srgbClr val="FF0000"/>
                </a:solidFill>
              </a:rPr>
              <a:t>Os catecúmenos, no itinerário do RICA, são convidados a essa compreensão: </a:t>
            </a:r>
          </a:p>
        </p:txBody>
      </p:sp>
      <p:sp>
        <p:nvSpPr>
          <p:cNvPr id="3" name="Espaço Reservado para Conteúdo 2">
            <a:extLst>
              <a:ext uri="{FF2B5EF4-FFF2-40B4-BE49-F238E27FC236}">
                <a16:creationId xmlns:a16="http://schemas.microsoft.com/office/drawing/2014/main" id="{2EF4B348-2689-CC4D-8CDD-2006BDB4F57C}"/>
              </a:ext>
            </a:extLst>
          </p:cNvPr>
          <p:cNvSpPr>
            <a:spLocks noGrp="1"/>
          </p:cNvSpPr>
          <p:nvPr>
            <p:ph idx="1"/>
          </p:nvPr>
        </p:nvSpPr>
        <p:spPr>
          <a:xfrm>
            <a:off x="1143000" y="2438400"/>
            <a:ext cx="9872871" cy="3657600"/>
          </a:xfrm>
        </p:spPr>
        <p:txBody>
          <a:bodyPr>
            <a:normAutofit/>
          </a:bodyPr>
          <a:lstStyle/>
          <a:p>
            <a:pPr marL="0" indent="0" algn="just">
              <a:buNone/>
            </a:pPr>
            <a:r>
              <a:rPr lang="pt-BR" sz="3600" i="1" dirty="0"/>
              <a:t>Restaure-se o catecumenato dos adultos, com vários graus, introduzindo-se seu uso segundo o parecer do Ordinário do lugar, de modo que o tempo do catecumenato, dedicado à conveniente instrução, possa ser santificado por meio de ritos sagrados que se hão de celebrar em ocasiões sucessivas [SC, 64]. </a:t>
            </a:r>
          </a:p>
          <a:p>
            <a:pPr marL="0" indent="0">
              <a:buNone/>
            </a:pPr>
            <a:endParaRPr lang="pt-BR" dirty="0"/>
          </a:p>
        </p:txBody>
      </p:sp>
    </p:spTree>
    <p:extLst>
      <p:ext uri="{BB962C8B-B14F-4D97-AF65-F5344CB8AC3E}">
        <p14:creationId xmlns:p14="http://schemas.microsoft.com/office/powerpoint/2010/main" val="243686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042DF6-B7A2-ED4E-A301-F32DABFF8090}"/>
              </a:ext>
            </a:extLst>
          </p:cNvPr>
          <p:cNvSpPr>
            <a:spLocks noGrp="1"/>
          </p:cNvSpPr>
          <p:nvPr>
            <p:ph type="title"/>
          </p:nvPr>
        </p:nvSpPr>
        <p:spPr>
          <a:xfrm>
            <a:off x="1255310" y="596630"/>
            <a:ext cx="9547754" cy="1356360"/>
          </a:xfrm>
        </p:spPr>
        <p:txBody>
          <a:bodyPr>
            <a:normAutofit/>
          </a:bodyPr>
          <a:lstStyle/>
          <a:p>
            <a:pPr algn="ctr"/>
            <a:r>
              <a:rPr lang="pt-BR" sz="3600" b="1" dirty="0"/>
              <a:t>Três colunas que sustentam a espiritualidade </a:t>
            </a:r>
            <a:endParaRPr lang="pt-BR" sz="3600" dirty="0"/>
          </a:p>
        </p:txBody>
      </p:sp>
      <p:pic>
        <p:nvPicPr>
          <p:cNvPr id="5" name="Imagem 4">
            <a:extLst>
              <a:ext uri="{FF2B5EF4-FFF2-40B4-BE49-F238E27FC236}">
                <a16:creationId xmlns:a16="http://schemas.microsoft.com/office/drawing/2014/main" id="{F9875E60-1636-F24F-BD5D-F7225AADB3CA}"/>
              </a:ext>
            </a:extLst>
          </p:cNvPr>
          <p:cNvPicPr>
            <a:picLocks noChangeAspect="1"/>
          </p:cNvPicPr>
          <p:nvPr/>
        </p:nvPicPr>
        <p:blipFill rotWithShape="1">
          <a:blip r:embed="rId2">
            <a:extLst/>
          </a:blip>
          <a:srcRect l="3154" r="1292" b="1"/>
          <a:stretch/>
        </p:blipFill>
        <p:spPr>
          <a:xfrm>
            <a:off x="2568124" y="2202281"/>
            <a:ext cx="6922126" cy="3893719"/>
          </a:xfrm>
          <a:prstGeom prst="rect">
            <a:avLst/>
          </a:prstGeom>
        </p:spPr>
      </p:pic>
      <p:sp>
        <p:nvSpPr>
          <p:cNvPr id="3" name="Espaço Reservado para Conteúdo 2">
            <a:extLst>
              <a:ext uri="{FF2B5EF4-FFF2-40B4-BE49-F238E27FC236}">
                <a16:creationId xmlns:a16="http://schemas.microsoft.com/office/drawing/2014/main" id="{2EF4B348-2689-CC4D-8CDD-2006BDB4F57C}"/>
              </a:ext>
            </a:extLst>
          </p:cNvPr>
          <p:cNvSpPr>
            <a:spLocks noGrp="1"/>
          </p:cNvSpPr>
          <p:nvPr>
            <p:ph idx="1"/>
          </p:nvPr>
        </p:nvSpPr>
        <p:spPr>
          <a:xfrm>
            <a:off x="7558564" y="2057400"/>
            <a:ext cx="3912583" cy="4038600"/>
          </a:xfrm>
        </p:spPr>
        <p:txBody>
          <a:bodyPr>
            <a:normAutofit/>
          </a:bodyPr>
          <a:lstStyle/>
          <a:p>
            <a:pPr marL="0" indent="0">
              <a:buNone/>
            </a:pPr>
            <a:endParaRPr lang="pt-BR" sz="1600" i="1"/>
          </a:p>
          <a:p>
            <a:pPr marL="0" indent="0">
              <a:buNone/>
            </a:pPr>
            <a:endParaRPr lang="pt-BR" sz="1600"/>
          </a:p>
        </p:txBody>
      </p:sp>
    </p:spTree>
    <p:extLst>
      <p:ext uri="{BB962C8B-B14F-4D97-AF65-F5344CB8AC3E}">
        <p14:creationId xmlns:p14="http://schemas.microsoft.com/office/powerpoint/2010/main" val="6681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Base">
  <a:themeElements>
    <a:clrScheme name="Base">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Base">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e">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docProps/app.xml><?xml version="1.0" encoding="utf-8"?>
<Properties xmlns="http://schemas.openxmlformats.org/officeDocument/2006/extended-properties" xmlns:vt="http://schemas.openxmlformats.org/officeDocument/2006/docPropsVTypes">
  <TotalTime>1370</TotalTime>
  <Words>3660</Words>
  <Application>Microsoft Macintosh PowerPoint</Application>
  <PresentationFormat>Widescreen</PresentationFormat>
  <Paragraphs>135</Paragraphs>
  <Slides>44</Slides>
  <Notes>0</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44</vt:i4>
      </vt:variant>
    </vt:vector>
  </HeadingPairs>
  <TitlesOfParts>
    <vt:vector size="49" baseType="lpstr">
      <vt:lpstr>Abadi</vt:lpstr>
      <vt:lpstr>Arial</vt:lpstr>
      <vt:lpstr>Century Schoolbook</vt:lpstr>
      <vt:lpstr>Corbel</vt:lpstr>
      <vt:lpstr>Base</vt:lpstr>
      <vt:lpstr>Apresentação do PowerPoint</vt:lpstr>
      <vt:lpstr> Relação entre liturgia e catequese no itinerário do Ritual de Iniciação Cristã de Adulto</vt:lpstr>
      <vt:lpstr> 1. Significado atual: LITURGIA –  expressão e sentido teológico  </vt:lpstr>
      <vt:lpstr> 1. Significado atual: LITURGIA –  expressão e sentido teológico  </vt:lpstr>
      <vt:lpstr>  2. A porta da fé, entrada para o mistério   </vt:lpstr>
      <vt:lpstr>  2. A porta da fé, entrada para o mistério   </vt:lpstr>
      <vt:lpstr>  2. A porta da fé, entrada para o mistério   </vt:lpstr>
      <vt:lpstr>Os catecúmenos, no itinerário do RICA, são convidados a essa compreensão: </vt:lpstr>
      <vt:lpstr>Três colunas que sustentam a espiritualidade </vt:lpstr>
      <vt:lpstr> a) No judaísmo  </vt:lpstr>
      <vt:lpstr> a) No judaísmo  </vt:lpstr>
      <vt:lpstr>Apresentação do PowerPoint</vt:lpstr>
      <vt:lpstr>  b) No cristianismo:   </vt:lpstr>
      <vt:lpstr> 2. O Ano Litúrgico, necessário para a compreensão da fé daqueles que passarão nas fontes batismais  </vt:lpstr>
      <vt:lpstr> 3. A liturgia, norma da fé  </vt:lpstr>
      <vt:lpstr> 3. A liturgia, norma da fé  </vt:lpstr>
      <vt:lpstr>  a) A liturgia supõe a fé (cume)  </vt:lpstr>
      <vt:lpstr>  b) A liturgia educa na fé(fonte)   </vt:lpstr>
      <vt:lpstr>  b) A liturgia educa na fé(fonte)   </vt:lpstr>
      <vt:lpstr>  b) A liturgia educa na fé (fonte)   </vt:lpstr>
      <vt:lpstr>  b) A liturgia educa na fé (fonte)   </vt:lpstr>
      <vt:lpstr>   4. Retorno à Liturgia como fonte de espiritualidade    </vt:lpstr>
      <vt:lpstr>   4. Retorno à Liturgia como fonte de espiritualidade    </vt:lpstr>
      <vt:lpstr> 5. As celebrações litúrgicas no itinerário do catecumenato  </vt:lpstr>
      <vt:lpstr> 5.1. A modalidade do RICA de introduzir os que buscam a fé </vt:lpstr>
      <vt:lpstr> 5.1. A modalidade do RICA de introduzir os que buscam a fé </vt:lpstr>
      <vt:lpstr>Apresentação do PowerPoint</vt:lpstr>
      <vt:lpstr>5.1. A modalidade do RICA de introduzir os que buscam a fé</vt:lpstr>
      <vt:lpstr>5.2. Participação litúrgica</vt:lpstr>
      <vt:lpstr>5.2. Participação litúrgica</vt:lpstr>
      <vt:lpstr>a) As celebrações da Palavra </vt:lpstr>
      <vt:lpstr>b) As bênçãos durante o pré-catecumenato </vt:lpstr>
      <vt:lpstr>b) As bênçãos durante o pré-catecumenato </vt:lpstr>
      <vt:lpstr>c) A celebração de entrada no catecumenato (no 68-97 do RICA): </vt:lpstr>
      <vt:lpstr> INÍCIO   (sentido: reunir-se em nome do Senhor)  </vt:lpstr>
      <vt:lpstr> ADMISSÃO DOS CANDIDATOS   (sentido: fazer com que se sintam pertencentes à comunidade de fé, ao mesmo tempo façam adesão pessoal ao processo de iniciação à vida cristã. A comunidade de fé é testemunha desse processo, por isso os ajuda durante o catecumenato a se manterem no firme propósito) </vt:lpstr>
      <vt:lpstr> LITURGIA DA PALAVRA   (sentido: acolher Deus na sua Palavra)  </vt:lpstr>
      <vt:lpstr>Apresentação do PowerPoint</vt:lpstr>
      <vt:lpstr>5.3. Como avançar no processo do catecumenato?  </vt:lpstr>
      <vt:lpstr>5.3. Como avançar no processo do catecumenato?  </vt:lpstr>
      <vt:lpstr>5.3. Como avançar no processo do catecumenato?  </vt:lpstr>
      <vt:lpstr>Dois caminhos possíveis para uma formação litúrgica em estilo catecumenal</vt:lpstr>
      <vt:lpstr>Apresentação do PowerPoint</vt:lpstr>
      <vt:lpstr>Roteiro de Vivência Litúrgica            (em grupos)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Pedro Henrique De Angeli</dc:creator>
  <cp:lastModifiedBy>Thiago da Silva Vargas</cp:lastModifiedBy>
  <cp:revision>10</cp:revision>
  <dcterms:created xsi:type="dcterms:W3CDTF">2021-02-25T18:53:42Z</dcterms:created>
  <dcterms:modified xsi:type="dcterms:W3CDTF">2021-03-03T14:49:21Z</dcterms:modified>
</cp:coreProperties>
</file>