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1"/>
  </p:notesMasterIdLst>
  <p:sldIdLst>
    <p:sldId id="306" r:id="rId2"/>
    <p:sldId id="297" r:id="rId3"/>
    <p:sldId id="296" r:id="rId4"/>
    <p:sldId id="350" r:id="rId5"/>
    <p:sldId id="315" r:id="rId6"/>
    <p:sldId id="327" r:id="rId7"/>
    <p:sldId id="298" r:id="rId8"/>
    <p:sldId id="288" r:id="rId9"/>
    <p:sldId id="329" r:id="rId10"/>
    <p:sldId id="299" r:id="rId11"/>
    <p:sldId id="293" r:id="rId12"/>
    <p:sldId id="328" r:id="rId13"/>
    <p:sldId id="286" r:id="rId14"/>
    <p:sldId id="300" r:id="rId15"/>
    <p:sldId id="287" r:id="rId16"/>
    <p:sldId id="351" r:id="rId17"/>
    <p:sldId id="319" r:id="rId18"/>
    <p:sldId id="303" r:id="rId19"/>
    <p:sldId id="301" r:id="rId20"/>
    <p:sldId id="292" r:id="rId21"/>
    <p:sldId id="290" r:id="rId22"/>
    <p:sldId id="295" r:id="rId23"/>
    <p:sldId id="333" r:id="rId24"/>
    <p:sldId id="334" r:id="rId25"/>
    <p:sldId id="346" r:id="rId26"/>
    <p:sldId id="347" r:id="rId27"/>
    <p:sldId id="335" r:id="rId28"/>
    <p:sldId id="325" r:id="rId29"/>
    <p:sldId id="261" r:id="rId30"/>
    <p:sldId id="345" r:id="rId31"/>
    <p:sldId id="283" r:id="rId32"/>
    <p:sldId id="330" r:id="rId33"/>
    <p:sldId id="336" r:id="rId34"/>
    <p:sldId id="313" r:id="rId35"/>
    <p:sldId id="316" r:id="rId36"/>
    <p:sldId id="318" r:id="rId37"/>
    <p:sldId id="266" r:id="rId38"/>
    <p:sldId id="348" r:id="rId39"/>
    <p:sldId id="34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3DB20-08A3-4AB4-93A9-BBB6B7C8FC9E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D6C8-62B2-4348-8672-7B1B40143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8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D6C8-62B2-4348-8672-7B1B4014321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2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33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11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90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40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71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9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66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75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6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41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22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4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9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23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40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2A00-CBB1-4776-93B4-DBA622BAB8C1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0A521E-21D5-4DF9-A8B4-03C6F8201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8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404665"/>
            <a:ext cx="6984775" cy="5721499"/>
          </a:xfrm>
        </p:spPr>
      </p:pic>
    </p:spTree>
    <p:extLst>
      <p:ext uri="{BB962C8B-B14F-4D97-AF65-F5344CB8AC3E}">
        <p14:creationId xmlns:p14="http://schemas.microsoft.com/office/powerpoint/2010/main" val="16787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267195"/>
            <a:ext cx="9505056" cy="6147002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sz="2800" dirty="0"/>
              <a:t>Puebla (1979) –México -  Papa Paulo VI, com a presença de João Paulo II</a:t>
            </a:r>
          </a:p>
          <a:p>
            <a:pPr marL="0" indent="0" algn="just">
              <a:buNone/>
            </a:pPr>
            <a:r>
              <a:rPr lang="pt-BR" sz="2800" dirty="0"/>
              <a:t>Necessidade de integração da vida e da fé. Sagrada Escritura como fonte da Catequese. Descoberta da dimensão comunitária da catequese; tomada de consciência de que a catequese é um processo: dinâmico, gradual e permanente de educação da fé. Aumentar os lugares para a formação de catequistas e </a:t>
            </a:r>
            <a:r>
              <a:rPr lang="pt-BR" sz="2800" dirty="0" err="1"/>
              <a:t>tb</a:t>
            </a:r>
            <a:r>
              <a:rPr lang="pt-BR" sz="2800" dirty="0"/>
              <a:t> textos de catequese renovada.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858">
            <a:off x="2136485" y="4903038"/>
            <a:ext cx="877103" cy="17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9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/>
              <a:t>Na 19ª AG, em 1981, houve um intenso debate, mas não se chegou a uma conclusão, porém houve solicitação para ser elaborado um texto como instrumento de trabalho e que resultou em “Orientações em torno do conteúdo da catequese.”</a:t>
            </a:r>
          </a:p>
          <a:p>
            <a:pPr algn="just"/>
            <a:r>
              <a:rPr lang="pt-BR" sz="2800" dirty="0"/>
              <a:t>Em 1983, na AG, o texto foi apresentado e aprovado com o título “Catequese Renovada- Diretrizes e Conteúdos”</a:t>
            </a:r>
          </a:p>
        </p:txBody>
      </p:sp>
      <p:pic>
        <p:nvPicPr>
          <p:cNvPr id="1026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003">
            <a:off x="5604773" y="74383"/>
            <a:ext cx="877103" cy="17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1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49" y="836712"/>
            <a:ext cx="4123663" cy="5396289"/>
          </a:xfrm>
        </p:spPr>
      </p:pic>
    </p:spTree>
    <p:extLst>
      <p:ext uri="{BB962C8B-B14F-4D97-AF65-F5344CB8AC3E}">
        <p14:creationId xmlns:p14="http://schemas.microsoft.com/office/powerpoint/2010/main" val="366543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60649"/>
            <a:ext cx="10019456" cy="62646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3000" dirty="0"/>
              <a:t>Com o </a:t>
            </a:r>
            <a:r>
              <a:rPr lang="pt-BR" sz="3000" dirty="0" err="1"/>
              <a:t>doc</a:t>
            </a:r>
            <a:r>
              <a:rPr lang="pt-BR" sz="3000" dirty="0"/>
              <a:t> CR, a catequese  recebeu um forte sopro de renovação. Com esse marco, a catequese deixa de ser doutrinação de perguntas e respostas e passa a ser um processo muito mais interativo da vida do catequizando, da realidade social com a Palavra de Deus, a chamada interação fé e vida. (método ver, julgar, agir, celebrar)</a:t>
            </a:r>
          </a:p>
          <a:p>
            <a:pPr algn="just"/>
            <a:r>
              <a:rPr lang="pt-BR" sz="3000" dirty="0"/>
              <a:t>Baseado no Vaticano II, é considerado o mais importante documento catequético brasileiro</a:t>
            </a:r>
            <a:r>
              <a:rPr lang="pt-BR" sz="2800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003">
            <a:off x="5460758" y="146390"/>
            <a:ext cx="877103" cy="17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4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332657"/>
            <a:ext cx="9731424" cy="6408711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just">
              <a:buNone/>
            </a:pPr>
            <a:r>
              <a:rPr lang="pt-BR" sz="2800" dirty="0"/>
              <a:t>Santo Domingo ( 1992) – República Dominicana – João Paulo II</a:t>
            </a:r>
          </a:p>
          <a:p>
            <a:pPr marL="0" indent="0" algn="just">
              <a:buNone/>
            </a:pPr>
            <a:r>
              <a:rPr lang="pt-BR" sz="2800" dirty="0"/>
              <a:t>‘A nova Evangelização, promoção humana, Cultura Cristã”. Lema: “</a:t>
            </a:r>
            <a:r>
              <a:rPr lang="pt-BR" sz="2800" b="1" dirty="0"/>
              <a:t>Jesus Cristo ontem, hoje e sempre”.</a:t>
            </a:r>
            <a:r>
              <a:rPr lang="pt-BR" sz="2800" dirty="0"/>
              <a:t> Essa Conferência celebrou os 500 do início da evangelização na América Latina. Aprofunda as orientações de Medellín e Puebla e traça estratégias de evangelização respondendo aos desafios dos novos tempos.</a:t>
            </a:r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1815">
            <a:off x="9091571" y="-63196"/>
            <a:ext cx="1306275" cy="19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7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31704" y="0"/>
            <a:ext cx="8640960" cy="515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/>
              <a:t>No caminho de renovação da catequese, e acolhendo as sugestões do Diretório Geral para a Catequese(1997), a CNBB decide elaborar o DNC.</a:t>
            </a:r>
          </a:p>
          <a:p>
            <a:r>
              <a:rPr lang="pt-BR" sz="3200" dirty="0"/>
              <a:t>O DNC é um </a:t>
            </a:r>
            <a:r>
              <a:rPr lang="pt-BR" sz="3200" dirty="0" err="1"/>
              <a:t>doc</a:t>
            </a:r>
            <a:r>
              <a:rPr lang="pt-BR" sz="3200" dirty="0"/>
              <a:t> que leva em conta, de modo particular, a rica história dos quarenta anos de renovação conciliar, a realidade brasileira e projeta novos passos.</a:t>
            </a:r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003">
            <a:off x="10737407" y="4959109"/>
            <a:ext cx="1056168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E7F79D-293C-4B27-8098-DE0B14663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700808"/>
            <a:ext cx="2484871" cy="37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1DF7C7-2C40-440A-AFEC-509EA443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764704"/>
            <a:ext cx="10513168" cy="5904656"/>
          </a:xfrm>
        </p:spPr>
        <p:txBody>
          <a:bodyPr/>
          <a:lstStyle/>
          <a:p>
            <a:pPr algn="ctr"/>
            <a:r>
              <a:rPr lang="pt-BR" sz="3600" dirty="0"/>
              <a:t>Com a publicação do Diretório Nacional de Catequese em 2006 e do DA em 2007, a catequese dá mais um passo em continuidade à trilha percorrida pela CR. </a:t>
            </a:r>
            <a:r>
              <a:rPr lang="pt-BR" sz="3600" b="1" dirty="0"/>
              <a:t>Sem perder nada do que já é característico em nossa forma de fazer catequese,</a:t>
            </a:r>
            <a:r>
              <a:rPr lang="pt-BR" sz="3600" dirty="0"/>
              <a:t> esses documentos tratam da IC (Batismo, Confirmação e Eucaristia) tomando como base o modelo do catecumenato e priorizando a catequese com adultos.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6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Conferência de Aparecida-2007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3" y="2204864"/>
            <a:ext cx="7895207" cy="3888432"/>
          </a:xfrm>
        </p:spPr>
      </p:pic>
    </p:spTree>
    <p:extLst>
      <p:ext uri="{BB962C8B-B14F-4D97-AF65-F5344CB8AC3E}">
        <p14:creationId xmlns:p14="http://schemas.microsoft.com/office/powerpoint/2010/main" val="77971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847528" y="692696"/>
            <a:ext cx="10153128" cy="6048672"/>
          </a:xfrm>
        </p:spPr>
        <p:txBody>
          <a:bodyPr/>
          <a:lstStyle/>
          <a:p>
            <a:pPr algn="r"/>
            <a:r>
              <a:rPr lang="pt-BR" sz="4800" dirty="0"/>
              <a:t>Conferência convocada por João Paulo II e confirmada por </a:t>
            </a:r>
            <a:r>
              <a:rPr lang="pt-BR" sz="4800" dirty="0" err="1"/>
              <a:t>BentoXVI</a:t>
            </a:r>
            <a:r>
              <a:rPr lang="pt-BR" sz="4800" dirty="0"/>
              <a:t> </a:t>
            </a:r>
          </a:p>
          <a:p>
            <a:pPr algn="r"/>
            <a:r>
              <a:rPr lang="pt-BR" sz="4800" dirty="0"/>
              <a:t>Tema: “Discípulos e missionários de Jesus Cristo, para que nele nossos povos tenham vida</a:t>
            </a:r>
            <a:r>
              <a:rPr lang="pt-BR" sz="3200" dirty="0"/>
              <a:t>!”</a:t>
            </a:r>
          </a:p>
          <a:p>
            <a:pPr marL="0" indent="0" algn="r">
              <a:buNone/>
            </a:pPr>
            <a:r>
              <a:rPr lang="pt-BR" sz="3200" dirty="0"/>
              <a:t>*discípulos missionários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2014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16632"/>
            <a:ext cx="10091464" cy="6480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/>
            <a:r>
              <a:rPr lang="pt-BR" sz="3200" dirty="0"/>
              <a:t>A conferência dá graças a Deus pelo trabalho desempenhado pelos catequistas, </a:t>
            </a:r>
            <a:r>
              <a:rPr lang="pt-BR" sz="3200" b="1" dirty="0"/>
              <a:t>porém adverte</a:t>
            </a:r>
            <a:r>
              <a:rPr lang="pt-BR" sz="3200" dirty="0"/>
              <a:t> que tem muito a se fazer, já que a catequese não chega a todos e as vezes acontece de forma superficial, sem transformar a vidas das pessoas. </a:t>
            </a:r>
          </a:p>
          <a:p>
            <a:pPr algn="just"/>
            <a:r>
              <a:rPr lang="pt-BR" sz="3200" dirty="0"/>
              <a:t>Aqui já se propõe uma catequese </a:t>
            </a:r>
            <a:r>
              <a:rPr lang="pt-BR" sz="3200" dirty="0" err="1"/>
              <a:t>querigmática</a:t>
            </a:r>
            <a:r>
              <a:rPr lang="pt-BR" sz="3200" dirty="0"/>
              <a:t>/missionária. Cobra a formação bíblica do catequista. Fala da catequese da infância à idade adulta.</a:t>
            </a:r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003">
            <a:off x="11005373" y="5199480"/>
            <a:ext cx="877103" cy="17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548681"/>
            <a:ext cx="7488831" cy="5577483"/>
          </a:xfrm>
        </p:spPr>
      </p:pic>
    </p:spTree>
    <p:extLst>
      <p:ext uri="{BB962C8B-B14F-4D97-AF65-F5344CB8AC3E}">
        <p14:creationId xmlns:p14="http://schemas.microsoft.com/office/powerpoint/2010/main" val="109391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620689"/>
            <a:ext cx="9659416" cy="59766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O DA constata que a CR tem produzido</a:t>
            </a:r>
          </a:p>
          <a:p>
            <a:pPr marL="0" indent="0" algn="just">
              <a:buNone/>
            </a:pPr>
            <a:r>
              <a:rPr lang="pt-BR" sz="3200" dirty="0"/>
              <a:t>bons frutos, em todo continente, devido</a:t>
            </a:r>
          </a:p>
          <a:p>
            <a:pPr marL="0" indent="0" algn="just">
              <a:buNone/>
            </a:pPr>
            <a:r>
              <a:rPr lang="pt-BR" sz="3200" dirty="0"/>
              <a:t>à Animação Bíblica da pastoral que proporciona maior conhecimento da Palavra de Deus e também por uma melhor formação do Catequista. Porém, </a:t>
            </a:r>
            <a:r>
              <a:rPr lang="pt-BR" sz="3200" b="1" dirty="0"/>
              <a:t>focaliza que a linguagem utilizada na catequese é pouco significativa para os tempos atuais</a:t>
            </a:r>
            <a:r>
              <a:rPr lang="pt-BR" sz="3200" dirty="0"/>
              <a:t>, em particular, para os jovens. A Conferência afirma ser </a:t>
            </a:r>
            <a:r>
              <a:rPr lang="pt-BR" sz="3200" b="1" dirty="0"/>
              <a:t>urgente começar o processo Iniciação na Vida Cristã com o </a:t>
            </a:r>
            <a:r>
              <a:rPr lang="pt-BR" sz="3200" b="1" dirty="0" err="1"/>
              <a:t>Querigma</a:t>
            </a:r>
            <a:r>
              <a:rPr lang="pt-BR" sz="3200" b="1" dirty="0"/>
              <a:t>.</a:t>
            </a:r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003">
            <a:off x="9925252" y="1226510"/>
            <a:ext cx="877103" cy="17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4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1" y="811655"/>
            <a:ext cx="7453707" cy="5590280"/>
          </a:xfrm>
        </p:spPr>
      </p:pic>
      <p:pic>
        <p:nvPicPr>
          <p:cNvPr id="5" name="Picture 2" descr="C:\Users\windows 7\Desktop\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672">
            <a:off x="2461940" y="2371543"/>
            <a:ext cx="1182564" cy="17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93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96" y="1022720"/>
            <a:ext cx="5677236" cy="5286600"/>
          </a:xfrm>
        </p:spPr>
      </p:pic>
      <p:pic>
        <p:nvPicPr>
          <p:cNvPr id="5" name="Picture 2" descr="C:\Users\windows 7\Desktop\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246">
            <a:off x="2492527" y="1471713"/>
            <a:ext cx="1238319" cy="24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7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15480" y="404664"/>
            <a:ext cx="10441160" cy="6264696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O  estudo 97 atende a um pedido da 46ªAG/2008</a:t>
            </a:r>
          </a:p>
          <a:p>
            <a:pPr algn="just"/>
            <a:r>
              <a:rPr lang="pt-BR" sz="3200" dirty="0"/>
              <a:t>Situa-se como um desdobramento do DNC que foi aprovado pela 43ªAG/2005. Sendo também uma resposta de Aparecida. ‘A IC é um desafio que devemos encarar com decisão, coragem e criatividade, visto que em muitas partes a iniciação cristã tem sido pobre a fragmentada. </a:t>
            </a:r>
            <a:r>
              <a:rPr lang="pt-BR" sz="3200" b="1" dirty="0"/>
              <a:t>Ou educamos na fé, colocando as pessoas realmente em contato com Jesus Cristo e convidando-as para seu seguimento, ou não cumpriremos nossa missão Evangelizadora </a:t>
            </a:r>
            <a:r>
              <a:rPr lang="pt-BR" sz="3200" dirty="0"/>
              <a:t>(n.287)</a:t>
            </a:r>
          </a:p>
        </p:txBody>
      </p:sp>
    </p:spTree>
    <p:extLst>
      <p:ext uri="{BB962C8B-B14F-4D97-AF65-F5344CB8AC3E}">
        <p14:creationId xmlns:p14="http://schemas.microsoft.com/office/powerpoint/2010/main" val="2984760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847528" y="188640"/>
            <a:ext cx="10081120" cy="6912768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Ao  longo de três anos, reunindo pessoas com formação e prática na área Bíblico-Catequética e envolvendo os Bispos referenciais e as coordenações Regionais das comissões para a Animação Bíblico-Catequética, o resultado foi  O  ITINERÁRIO CATEQUÉTICO – Iniciação à Vida cristã: um  processo de inspiração </a:t>
            </a:r>
            <a:r>
              <a:rPr lang="pt-BR" sz="4000" dirty="0" err="1"/>
              <a:t>catecumenal</a:t>
            </a:r>
            <a:r>
              <a:rPr lang="pt-B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4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8"/>
            <a:ext cx="7992888" cy="5472608"/>
          </a:xfrm>
        </p:spPr>
      </p:pic>
    </p:spTree>
    <p:extLst>
      <p:ext uri="{BB962C8B-B14F-4D97-AF65-F5344CB8AC3E}">
        <p14:creationId xmlns:p14="http://schemas.microsoft.com/office/powerpoint/2010/main" val="4182385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Seminário IVC-2014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556792"/>
            <a:ext cx="7776864" cy="5301208"/>
          </a:xfrm>
        </p:spPr>
      </p:pic>
    </p:spTree>
    <p:extLst>
      <p:ext uri="{BB962C8B-B14F-4D97-AF65-F5344CB8AC3E}">
        <p14:creationId xmlns:p14="http://schemas.microsoft.com/office/powerpoint/2010/main" val="3412779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620688"/>
            <a:ext cx="8640959" cy="5472608"/>
          </a:xfrm>
        </p:spPr>
      </p:pic>
    </p:spTree>
    <p:extLst>
      <p:ext uri="{BB962C8B-B14F-4D97-AF65-F5344CB8AC3E}">
        <p14:creationId xmlns:p14="http://schemas.microsoft.com/office/powerpoint/2010/main" val="388600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76673"/>
            <a:ext cx="7436644" cy="5577483"/>
          </a:xfrm>
        </p:spPr>
      </p:pic>
    </p:spTree>
    <p:extLst>
      <p:ext uri="{BB962C8B-B14F-4D97-AF65-F5344CB8AC3E}">
        <p14:creationId xmlns:p14="http://schemas.microsoft.com/office/powerpoint/2010/main" val="236098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836712"/>
            <a:ext cx="9369052" cy="550655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“</a:t>
            </a:r>
            <a:r>
              <a:rPr lang="pt-BR" sz="4000" dirty="0"/>
              <a:t>Há muitas e belas iniciativas por toda parte. Não podemos deixar de ressaltar o muito que já foi feito. Com a 55ª Assembleia dos Bispos podemos afirmar que estamos vivendo um momento muito importante</a:t>
            </a:r>
            <a:r>
              <a:rPr lang="pt-BR" sz="3200" dirty="0"/>
              <a:t>” </a:t>
            </a:r>
          </a:p>
          <a:p>
            <a:pPr algn="just"/>
            <a:r>
              <a:rPr lang="pt-BR" sz="2000" dirty="0"/>
              <a:t>Padre Antônio Marcos </a:t>
            </a:r>
            <a:r>
              <a:rPr lang="pt-BR" sz="2000" dirty="0" err="1"/>
              <a:t>Depizzoli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9950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9227368" cy="2074242"/>
          </a:xfrm>
        </p:spPr>
        <p:txBody>
          <a:bodyPr>
            <a:noAutofit/>
          </a:bodyPr>
          <a:lstStyle/>
          <a:p>
            <a:r>
              <a:rPr lang="pt-BR" dirty="0"/>
              <a:t>Foi a percepção dos </a:t>
            </a:r>
            <a:r>
              <a:rPr lang="pt-BR" b="1" dirty="0"/>
              <a:t>sinais dos tempos </a:t>
            </a:r>
            <a:r>
              <a:rPr lang="pt-BR" dirty="0"/>
              <a:t>que provocou a convocação do Concílio Vaticano II – </a:t>
            </a:r>
            <a:r>
              <a:rPr lang="pt-BR" sz="2000" dirty="0"/>
              <a:t>anunciado em 25 de janeiro de 1959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268362"/>
            <a:ext cx="7815436" cy="4191915"/>
          </a:xfrm>
        </p:spPr>
      </p:pic>
    </p:spTree>
    <p:extLst>
      <p:ext uri="{BB962C8B-B14F-4D97-AF65-F5344CB8AC3E}">
        <p14:creationId xmlns:p14="http://schemas.microsoft.com/office/powerpoint/2010/main" val="2609424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04664"/>
            <a:ext cx="6624736" cy="6237312"/>
          </a:xfrm>
        </p:spPr>
      </p:pic>
    </p:spTree>
    <p:extLst>
      <p:ext uri="{BB962C8B-B14F-4D97-AF65-F5344CB8AC3E}">
        <p14:creationId xmlns:p14="http://schemas.microsoft.com/office/powerpoint/2010/main" val="2857964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332656"/>
            <a:ext cx="8915400" cy="5578566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“Retomar a reflexão é fundamental para manter vivos os projetos urgentes”</a:t>
            </a:r>
          </a:p>
          <a:p>
            <a:pPr algn="ctr"/>
            <a:r>
              <a:rPr lang="pt-BR" sz="4000" dirty="0"/>
              <a:t>Dom </a:t>
            </a:r>
            <a:r>
              <a:rPr lang="pt-BR" sz="4000" dirty="0" err="1"/>
              <a:t>Peruzzo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331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89212" y="476672"/>
            <a:ext cx="9339436" cy="6381328"/>
          </a:xfrm>
        </p:spPr>
        <p:txBody>
          <a:bodyPr/>
          <a:lstStyle/>
          <a:p>
            <a:r>
              <a:rPr lang="pt-BR" sz="2800" dirty="0"/>
              <a:t>1ª SBC – 1986 – Fé e vida em comunidade</a:t>
            </a:r>
          </a:p>
          <a:p>
            <a:r>
              <a:rPr lang="pt-BR" sz="2800" dirty="0"/>
              <a:t>2ª SBC – 2001 – Com adultos, catequese adulta</a:t>
            </a:r>
          </a:p>
          <a:p>
            <a:r>
              <a:rPr lang="pt-BR" sz="2800" dirty="0"/>
              <a:t>A 3º SBC – 2009 –‘</a:t>
            </a:r>
            <a:r>
              <a:rPr lang="pt-BR" sz="2800" b="1" dirty="0"/>
              <a:t>Iniciação à vida cristã</a:t>
            </a:r>
            <a:r>
              <a:rPr lang="pt-BR" sz="2800" dirty="0"/>
              <a:t>’ nos desafia a centrar forças na ação evangelizadora através de uma catequese que forme para o discipulado. É a culminância do Ano Catequético Nacional</a:t>
            </a:r>
          </a:p>
          <a:p>
            <a:r>
              <a:rPr lang="pt-BR" sz="2800" dirty="0"/>
              <a:t>4ª SBC – 2018 – A serviço da Iniciação à Vida Crista</a:t>
            </a:r>
          </a:p>
          <a:p>
            <a:r>
              <a:rPr lang="pt-BR" sz="2800" dirty="0"/>
              <a:t>* 1º ANC aconteceu em 1959, que culminou no Congresso catequético Nacional em BH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897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908720"/>
            <a:ext cx="7408143" cy="5040560"/>
          </a:xfrm>
        </p:spPr>
      </p:pic>
    </p:spTree>
    <p:extLst>
      <p:ext uri="{BB962C8B-B14F-4D97-AF65-F5344CB8AC3E}">
        <p14:creationId xmlns:p14="http://schemas.microsoft.com/office/powerpoint/2010/main" val="1029055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04665"/>
            <a:ext cx="7628665" cy="5721499"/>
          </a:xfrm>
        </p:spPr>
      </p:pic>
    </p:spTree>
    <p:extLst>
      <p:ext uri="{BB962C8B-B14F-4D97-AF65-F5344CB8AC3E}">
        <p14:creationId xmlns:p14="http://schemas.microsoft.com/office/powerpoint/2010/main" val="6027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404665"/>
            <a:ext cx="7128791" cy="5721499"/>
          </a:xfrm>
        </p:spPr>
      </p:pic>
    </p:spTree>
    <p:extLst>
      <p:ext uri="{BB962C8B-B14F-4D97-AF65-F5344CB8AC3E}">
        <p14:creationId xmlns:p14="http://schemas.microsoft.com/office/powerpoint/2010/main" val="2313081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980729"/>
            <a:ext cx="6860580" cy="5145435"/>
          </a:xfrm>
        </p:spPr>
      </p:pic>
    </p:spTree>
    <p:extLst>
      <p:ext uri="{BB962C8B-B14F-4D97-AF65-F5344CB8AC3E}">
        <p14:creationId xmlns:p14="http://schemas.microsoft.com/office/powerpoint/2010/main" val="606257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/>
              <a:t>Conversão pastoral, o que supõe uma mudança não no que se anuncia, mas  no “como” se anuncia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360986"/>
            <a:ext cx="6591300" cy="3323478"/>
          </a:xfrm>
        </p:spPr>
      </p:pic>
    </p:spTree>
    <p:extLst>
      <p:ext uri="{BB962C8B-B14F-4D97-AF65-F5344CB8AC3E}">
        <p14:creationId xmlns:p14="http://schemas.microsoft.com/office/powerpoint/2010/main" val="3349694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124745"/>
            <a:ext cx="7747000" cy="4121361"/>
          </a:xfrm>
        </p:spPr>
      </p:pic>
    </p:spTree>
    <p:extLst>
      <p:ext uri="{BB962C8B-B14F-4D97-AF65-F5344CB8AC3E}">
        <p14:creationId xmlns:p14="http://schemas.microsoft.com/office/powerpoint/2010/main" val="475498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Enfim...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/>
              <a:t>Os tempos não são melhores, nem piores, os tempos são outros</a:t>
            </a:r>
          </a:p>
        </p:txBody>
      </p:sp>
    </p:spTree>
    <p:extLst>
      <p:ext uri="{BB962C8B-B14F-4D97-AF65-F5344CB8AC3E}">
        <p14:creationId xmlns:p14="http://schemas.microsoft.com/office/powerpoint/2010/main" val="242469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36226C-F5E9-4811-818E-C209F408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404664"/>
            <a:ext cx="10560496" cy="6453336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João XXIII,  morre em 1963</a:t>
            </a:r>
          </a:p>
          <a:p>
            <a:pPr algn="ctr"/>
            <a:r>
              <a:rPr lang="pt-BR" sz="4000" dirty="0"/>
              <a:t>com suas grandes ideias e inspirações, dera impulso para a realização do Concílio. </a:t>
            </a:r>
          </a:p>
          <a:p>
            <a:pPr algn="ctr"/>
            <a:r>
              <a:rPr lang="pt-BR" sz="4000" dirty="0"/>
              <a:t>Paulo VI, logo após sua eleição, mais metódico e organizado, iria coordenar o trabalho de colocar em prática as grandes inspirações de seu antecessor</a:t>
            </a:r>
          </a:p>
        </p:txBody>
      </p:sp>
    </p:spTree>
    <p:extLst>
      <p:ext uri="{BB962C8B-B14F-4D97-AF65-F5344CB8AC3E}">
        <p14:creationId xmlns:p14="http://schemas.microsoft.com/office/powerpoint/2010/main" val="132044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As conferências Episcopais Latino Americanas começaram a ser realizadas, após o Concílio Vaticano II</a:t>
            </a:r>
          </a:p>
        </p:txBody>
      </p:sp>
    </p:spTree>
    <p:extLst>
      <p:ext uri="{BB962C8B-B14F-4D97-AF65-F5344CB8AC3E}">
        <p14:creationId xmlns:p14="http://schemas.microsoft.com/office/powerpoint/2010/main" val="101814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223248" y="764704"/>
            <a:ext cx="9561384" cy="6093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/>
              <a:t>Com o Concílio iniciou um movimento de renovação eclesial que teve acento sobre o processo de educação da fé. A volta às origens provocou uma revisão dos métodos, conteúdos e noções da catequese. </a:t>
            </a:r>
          </a:p>
          <a:p>
            <a:pPr marL="0" indent="0" algn="just">
              <a:buNone/>
            </a:pPr>
            <a:r>
              <a:rPr lang="pt-BR" sz="3600" dirty="0"/>
              <a:t>Na </a:t>
            </a:r>
            <a:r>
              <a:rPr lang="pt-BR" sz="3600" dirty="0" err="1"/>
              <a:t>America</a:t>
            </a:r>
            <a:r>
              <a:rPr lang="pt-BR" sz="3600" dirty="0"/>
              <a:t> Latina, essa mudança na       mentalidade e na prática foi influenciada pelas conferências do Episcopado, desde Medellín até Aparecida</a:t>
            </a:r>
          </a:p>
        </p:txBody>
      </p:sp>
    </p:spTree>
    <p:extLst>
      <p:ext uri="{BB962C8B-B14F-4D97-AF65-F5344CB8AC3E}">
        <p14:creationId xmlns:p14="http://schemas.microsoft.com/office/powerpoint/2010/main" val="41379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1464" y="764705"/>
            <a:ext cx="10920536" cy="60932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ctr"/>
            <a:r>
              <a:rPr lang="pt-BR" sz="3600" dirty="0"/>
              <a:t>Conferência de Medellín (1968)-Papa Paulo VI</a:t>
            </a:r>
          </a:p>
          <a:p>
            <a:pPr marL="0" indent="0" algn="ctr">
              <a:buNone/>
            </a:pPr>
            <a:r>
              <a:rPr lang="pt-BR" sz="3600" dirty="0"/>
              <a:t>Enfatizou-se a necessidade de renovação, promovendo a evolução das formas tradicionais da fé. </a:t>
            </a:r>
          </a:p>
          <a:p>
            <a:pPr marL="0" indent="0" algn="ctr">
              <a:buNone/>
            </a:pPr>
            <a:r>
              <a:rPr lang="pt-BR" sz="3600" dirty="0"/>
              <a:t>Formação do catequista- revisão da linguagem- multiplicar institutos catequéticos/elaborar material pedagógico.</a:t>
            </a:r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003">
            <a:off x="10607885" y="5113427"/>
            <a:ext cx="1010654" cy="19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6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60648"/>
            <a:ext cx="9875440" cy="6336704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just">
              <a:buNone/>
            </a:pPr>
            <a:r>
              <a:rPr lang="pt-BR" sz="2400" dirty="0"/>
              <a:t>O </a:t>
            </a:r>
            <a:r>
              <a:rPr lang="pt-BR" sz="2400" dirty="0" err="1"/>
              <a:t>caratér</a:t>
            </a:r>
            <a:r>
              <a:rPr lang="pt-BR" sz="2400" dirty="0"/>
              <a:t> </a:t>
            </a:r>
            <a:r>
              <a:rPr lang="pt-BR" sz="2400" dirty="0" err="1"/>
              <a:t>catecumenal</a:t>
            </a:r>
            <a:r>
              <a:rPr lang="pt-BR" sz="2400" dirty="0"/>
              <a:t>,  que os últimos documentos tanto se referem tomam como referência principal o </a:t>
            </a:r>
            <a:r>
              <a:rPr lang="pt-BR" sz="2400" b="1" dirty="0"/>
              <a:t>Ritual de Iniciação Cristã de Adultos(RICA), publicado em 1972</a:t>
            </a:r>
            <a:r>
              <a:rPr lang="pt-BR" sz="2400" dirty="0"/>
              <a:t>. O RICA se destina aos adultos, mas toda a catequese, em suas várias idades, é chamada a inspirar-se nele. </a:t>
            </a:r>
          </a:p>
          <a:p>
            <a:pPr marL="0" indent="0" algn="just">
              <a:buNone/>
            </a:pPr>
            <a:r>
              <a:rPr lang="pt-BR" sz="2400" dirty="0"/>
              <a:t>O RICA insiste em que a iniciação cristã seja realizada de forma progressiva, com ritos que marcam a passagem de uma etapa para a outra. Apresenta a melhor interação da unidade que há entre catequese e liturgia. (do livro Catequese com estilo </a:t>
            </a:r>
            <a:r>
              <a:rPr lang="pt-BR" sz="2400" dirty="0" err="1"/>
              <a:t>Catecumenal</a:t>
            </a:r>
            <a:r>
              <a:rPr lang="pt-BR" sz="2400" dirty="0"/>
              <a:t> – Paulinas – Padre </a:t>
            </a:r>
            <a:r>
              <a:rPr lang="pt-BR" sz="2400" dirty="0" err="1"/>
              <a:t>Lelo</a:t>
            </a:r>
            <a:r>
              <a:rPr lang="pt-BR" sz="2400" dirty="0"/>
              <a:t>)</a:t>
            </a:r>
          </a:p>
        </p:txBody>
      </p:sp>
      <p:pic>
        <p:nvPicPr>
          <p:cNvPr id="4" name="Picture 2" descr="C:\Users\windows 7\Desktop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003">
            <a:off x="5707052" y="146390"/>
            <a:ext cx="877103" cy="17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8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2754"/>
            <a:ext cx="4464496" cy="6332620"/>
          </a:xfrm>
        </p:spPr>
      </p:pic>
    </p:spTree>
    <p:extLst>
      <p:ext uri="{BB962C8B-B14F-4D97-AF65-F5344CB8AC3E}">
        <p14:creationId xmlns:p14="http://schemas.microsoft.com/office/powerpoint/2010/main" val="199202610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3050</TotalTime>
  <Words>1212</Words>
  <Application>Microsoft Office PowerPoint</Application>
  <PresentationFormat>Widescreen</PresentationFormat>
  <Paragraphs>63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Foi a percepção dos sinais dos tempos que provocou a convocação do Concílio Vaticano II – anunciado em 25 de janeiro de 1959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Conferência de Aparecida-2007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Seminário IVC-2014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Conversão pastoral, o que supõe uma mudança não no que se anuncia, mas  no “como” se anuncia</vt:lpstr>
      <vt:lpstr>Apresentação do PowerPoint</vt:lpstr>
      <vt:lpstr>Enfim...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7</dc:creator>
  <cp:lastModifiedBy>Windows 7</cp:lastModifiedBy>
  <cp:revision>90</cp:revision>
  <dcterms:created xsi:type="dcterms:W3CDTF">2017-05-01T19:06:02Z</dcterms:created>
  <dcterms:modified xsi:type="dcterms:W3CDTF">2019-03-20T13:05:58Z</dcterms:modified>
</cp:coreProperties>
</file>